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01" r:id="rId2"/>
    <p:sldId id="302" r:id="rId3"/>
    <p:sldId id="363" r:id="rId4"/>
    <p:sldId id="279" r:id="rId5"/>
    <p:sldId id="310" r:id="rId6"/>
    <p:sldId id="375" r:id="rId7"/>
    <p:sldId id="366" r:id="rId8"/>
    <p:sldId id="282" r:id="rId9"/>
    <p:sldId id="347" r:id="rId10"/>
    <p:sldId id="257" r:id="rId11"/>
    <p:sldId id="348" r:id="rId12"/>
    <p:sldId id="352" r:id="rId13"/>
    <p:sldId id="353" r:id="rId14"/>
    <p:sldId id="354" r:id="rId15"/>
    <p:sldId id="261" r:id="rId16"/>
    <p:sldId id="357" r:id="rId17"/>
    <p:sldId id="355" r:id="rId18"/>
    <p:sldId id="361" r:id="rId19"/>
    <p:sldId id="278" r:id="rId20"/>
    <p:sldId id="376" r:id="rId21"/>
    <p:sldId id="364" r:id="rId22"/>
    <p:sldId id="365" r:id="rId23"/>
    <p:sldId id="373" r:id="rId24"/>
    <p:sldId id="367" r:id="rId25"/>
    <p:sldId id="259" r:id="rId26"/>
    <p:sldId id="308" r:id="rId27"/>
    <p:sldId id="334" r:id="rId28"/>
    <p:sldId id="377" r:id="rId29"/>
    <p:sldId id="304" r:id="rId30"/>
    <p:sldId id="305" r:id="rId31"/>
    <p:sldId id="285" r:id="rId32"/>
    <p:sldId id="283" r:id="rId33"/>
    <p:sldId id="307" r:id="rId34"/>
    <p:sldId id="306" r:id="rId35"/>
    <p:sldId id="368" r:id="rId36"/>
    <p:sldId id="286" r:id="rId37"/>
    <p:sldId id="369" r:id="rId38"/>
    <p:sldId id="339" r:id="rId39"/>
    <p:sldId id="374" r:id="rId40"/>
    <p:sldId id="337" r:id="rId41"/>
    <p:sldId id="338" r:id="rId42"/>
    <p:sldId id="372" r:id="rId43"/>
    <p:sldId id="371"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01"/>
            <p14:sldId id="302"/>
            <p14:sldId id="363"/>
          </p14:sldIdLst>
        </p14:section>
        <p14:section name="Introduction" id="{075B0AA2-C4FB-DF4F-BF12-730DCBCFE43E}">
          <p14:sldIdLst>
            <p14:sldId id="279"/>
            <p14:sldId id="310"/>
            <p14:sldId id="375"/>
            <p14:sldId id="366"/>
          </p14:sldIdLst>
        </p14:section>
        <p14:section name="Appetite" id="{DF04A640-22B4-5C45-B221-57E2C6B8F894}">
          <p14:sldIdLst>
            <p14:sldId id="282"/>
            <p14:sldId id="347"/>
            <p14:sldId id="257"/>
            <p14:sldId id="348"/>
            <p14:sldId id="352"/>
            <p14:sldId id="353"/>
            <p14:sldId id="354"/>
            <p14:sldId id="261"/>
            <p14:sldId id="357"/>
            <p14:sldId id="355"/>
            <p14:sldId id="361"/>
            <p14:sldId id="278"/>
            <p14:sldId id="376"/>
            <p14:sldId id="364"/>
            <p14:sldId id="365"/>
            <p14:sldId id="373"/>
          </p14:sldIdLst>
        </p14:section>
        <p14:section name="Energy Expenditure" id="{14F8F669-C04F-5340-89B1-61A7C9DE0E5D}">
          <p14:sldIdLst>
            <p14:sldId id="367"/>
            <p14:sldId id="259"/>
            <p14:sldId id="308"/>
            <p14:sldId id="334"/>
            <p14:sldId id="377"/>
            <p14:sldId id="304"/>
            <p14:sldId id="305"/>
            <p14:sldId id="285"/>
            <p14:sldId id="283"/>
            <p14:sldId id="307"/>
            <p14:sldId id="306"/>
            <p14:sldId id="368"/>
            <p14:sldId id="286"/>
            <p14:sldId id="369"/>
            <p14:sldId id="339"/>
            <p14:sldId id="374"/>
            <p14:sldId id="337"/>
            <p14:sldId id="338"/>
            <p14:sldId id="372"/>
            <p14:sldId id="371"/>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1"/>
    <p:restoredTop sz="75107"/>
  </p:normalViewPr>
  <p:slideViewPr>
    <p:cSldViewPr snapToGrid="0" snapToObjects="1">
      <p:cViewPr varScale="1">
        <p:scale>
          <a:sx n="58" d="100"/>
          <a:sy n="58"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a:t>
            </a:fld>
            <a:endParaRPr lang="en-US"/>
          </a:p>
        </p:txBody>
      </p:sp>
    </p:spTree>
    <p:extLst>
      <p:ext uri="{BB962C8B-B14F-4D97-AF65-F5344CB8AC3E}">
        <p14:creationId xmlns:p14="http://schemas.microsoft.com/office/powerpoint/2010/main" val="7532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1:45-1:55</a:t>
            </a:r>
          </a:p>
        </p:txBody>
      </p:sp>
      <p:sp>
        <p:nvSpPr>
          <p:cNvPr id="4" name="Slide Number Placeholder 3"/>
          <p:cNvSpPr>
            <a:spLocks noGrp="1"/>
          </p:cNvSpPr>
          <p:nvPr>
            <p:ph type="sldNum" sz="quarter" idx="5"/>
          </p:nvPr>
        </p:nvSpPr>
        <p:spPr/>
        <p:txBody>
          <a:bodyPr/>
          <a:lstStyle/>
          <a:p>
            <a:fld id="{6D889E68-5F60-0644-9CE3-A298452CF895}" type="slidenum">
              <a:rPr lang="en-US" smtClean="0"/>
              <a:t>19</a:t>
            </a:fld>
            <a:endParaRPr lang="en-US"/>
          </a:p>
        </p:txBody>
      </p:sp>
    </p:spTree>
    <p:extLst>
      <p:ext uri="{BB962C8B-B14F-4D97-AF65-F5344CB8AC3E}">
        <p14:creationId xmlns:p14="http://schemas.microsoft.com/office/powerpoint/2010/main" val="218593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25</a:t>
            </a:fld>
            <a:endParaRPr lang="en-US"/>
          </a:p>
        </p:txBody>
      </p:sp>
    </p:spTree>
    <p:extLst>
      <p:ext uri="{BB962C8B-B14F-4D97-AF65-F5344CB8AC3E}">
        <p14:creationId xmlns:p14="http://schemas.microsoft.com/office/powerpoint/2010/main" val="1117364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27</a:t>
            </a:fld>
            <a:endParaRPr lang="en-US"/>
          </a:p>
        </p:txBody>
      </p:sp>
    </p:spTree>
    <p:extLst>
      <p:ext uri="{BB962C8B-B14F-4D97-AF65-F5344CB8AC3E}">
        <p14:creationId xmlns:p14="http://schemas.microsoft.com/office/powerpoint/2010/main" val="107036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1 -&gt; 454 g x 0.87 x 9 </a:t>
            </a:r>
            <a:r>
              <a:rPr lang="en-US" dirty="0" err="1"/>
              <a:t>kca</a:t>
            </a:r>
            <a:r>
              <a:rPr lang="en-US" dirty="0"/>
              <a:t>/g = 3500 calories</a:t>
            </a:r>
          </a:p>
          <a:p>
            <a:r>
              <a:rPr lang="en-US" dirty="0"/>
              <a:t>2 -&gt; 500 </a:t>
            </a:r>
            <a:r>
              <a:rPr lang="en-US" dirty="0" err="1"/>
              <a:t>cal</a:t>
            </a:r>
            <a:r>
              <a:rPr lang="en-US" dirty="0"/>
              <a:t>/day (week), 118cal/day (month) or 3500 </a:t>
            </a:r>
            <a:r>
              <a:rPr lang="en-US" dirty="0" err="1"/>
              <a:t>cal</a:t>
            </a:r>
            <a:r>
              <a:rPr lang="en-US" dirty="0"/>
              <a:t>/day (day)</a:t>
            </a:r>
          </a:p>
          <a:p>
            <a:endParaRPr lang="en-US" dirty="0"/>
          </a:p>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29</a:t>
            </a:fld>
            <a:endParaRPr lang="en-US"/>
          </a:p>
        </p:txBody>
      </p:sp>
    </p:spTree>
    <p:extLst>
      <p:ext uri="{BB962C8B-B14F-4D97-AF65-F5344CB8AC3E}">
        <p14:creationId xmlns:p14="http://schemas.microsoft.com/office/powerpoint/2010/main" val="2613185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32</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1" i="0" u="none" strike="noStrike" kern="1200" dirty="0">
                <a:solidFill>
                  <a:schemeClr val="tx1"/>
                </a:solidFill>
                <a:effectLst/>
                <a:latin typeface="+mn-lt"/>
                <a:ea typeface="+mn-ea"/>
                <a:cs typeface="+mn-cs"/>
              </a:rPr>
              <a:t>Stereotyping</a:t>
            </a:r>
            <a:r>
              <a:rPr lang="en-US" sz="1200" b="0" i="0" u="none" strike="noStrike" kern="1200" dirty="0">
                <a:solidFill>
                  <a:schemeClr val="tx1"/>
                </a:solidFill>
                <a:effectLst/>
                <a:latin typeface="+mn-lt"/>
                <a:ea typeface="+mn-ea"/>
                <a:cs typeface="+mn-cs"/>
              </a:rPr>
              <a:t>– make attributions of lazy, undisciplined</a:t>
            </a:r>
          </a:p>
          <a:p>
            <a:pPr lvl="1" rtl="0" fontAlgn="base"/>
            <a:r>
              <a:rPr lang="en-US" sz="1200" b="1" i="0" u="none" strike="noStrike" kern="1200" dirty="0">
                <a:solidFill>
                  <a:schemeClr val="tx1"/>
                </a:solidFill>
                <a:effectLst/>
                <a:latin typeface="+mn-lt"/>
                <a:ea typeface="+mn-ea"/>
                <a:cs typeface="+mn-cs"/>
              </a:rPr>
              <a:t>Results </a:t>
            </a:r>
            <a:r>
              <a:rPr lang="en-US" sz="1200" b="0" i="0" u="none" strike="noStrike" kern="1200" dirty="0">
                <a:solidFill>
                  <a:schemeClr val="tx1"/>
                </a:solidFill>
                <a:effectLst/>
                <a:latin typeface="+mn-lt"/>
                <a:ea typeface="+mn-ea"/>
                <a:cs typeface="+mn-cs"/>
              </a:rPr>
              <a:t>- less utilization of care, emotional eating, elevated ambulatory blood pressure, lower physical activity, depression</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Encouragement to try “harder”/again leading to chronic dieting and weight cycling--associated with much worse health: all-cause mortality, physiological/metabolic outcomes</a:t>
            </a:r>
          </a:p>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39</a:t>
            </a:fld>
            <a:endParaRPr lang="en-US"/>
          </a:p>
        </p:txBody>
      </p:sp>
    </p:spTree>
    <p:extLst>
      <p:ext uri="{BB962C8B-B14F-4D97-AF65-F5344CB8AC3E}">
        <p14:creationId xmlns:p14="http://schemas.microsoft.com/office/powerpoint/2010/main" val="11747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5</a:t>
            </a:fld>
            <a:endParaRPr lang="en-US"/>
          </a:p>
        </p:txBody>
      </p:sp>
    </p:spTree>
    <p:extLst>
      <p:ext uri="{BB962C8B-B14F-4D97-AF65-F5344CB8AC3E}">
        <p14:creationId xmlns:p14="http://schemas.microsoft.com/office/powerpoint/2010/main" val="100074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7</a:t>
            </a:fld>
            <a:endParaRPr lang="en-US"/>
          </a:p>
        </p:txBody>
      </p:sp>
    </p:spTree>
    <p:extLst>
      <p:ext uri="{BB962C8B-B14F-4D97-AF65-F5344CB8AC3E}">
        <p14:creationId xmlns:p14="http://schemas.microsoft.com/office/powerpoint/2010/main" val="33486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1:15</a:t>
            </a:r>
          </a:p>
        </p:txBody>
      </p:sp>
      <p:sp>
        <p:nvSpPr>
          <p:cNvPr id="4" name="Slide Number Placeholder 3"/>
          <p:cNvSpPr>
            <a:spLocks noGrp="1"/>
          </p:cNvSpPr>
          <p:nvPr>
            <p:ph type="sldNum" sz="quarter" idx="5"/>
          </p:nvPr>
        </p:nvSpPr>
        <p:spPr/>
        <p:txBody>
          <a:bodyPr/>
          <a:lstStyle/>
          <a:p>
            <a:fld id="{6D889E68-5F60-0644-9CE3-A298452CF895}" type="slidenum">
              <a:rPr lang="en-US" smtClean="0"/>
              <a:t>8</a:t>
            </a:fld>
            <a:endParaRPr lang="en-US"/>
          </a:p>
        </p:txBody>
      </p:sp>
    </p:spTree>
    <p:extLst>
      <p:ext uri="{BB962C8B-B14F-4D97-AF65-F5344CB8AC3E}">
        <p14:creationId xmlns:p14="http://schemas.microsoft.com/office/powerpoint/2010/main" val="408025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populations</a:t>
            </a:r>
            <a:r>
              <a:rPr lang="en-US" baseline="0" dirty="0"/>
              <a:t> of neurons in the </a:t>
            </a:r>
            <a:r>
              <a:rPr lang="en-US" baseline="0" dirty="0" err="1"/>
              <a:t>arcuate</a:t>
            </a:r>
            <a:r>
              <a:rPr lang="en-US" baseline="0" dirty="0"/>
              <a:t> nucleus.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11</a:t>
            </a:fld>
            <a:endParaRPr lang="en-US"/>
          </a:p>
        </p:txBody>
      </p:sp>
    </p:spTree>
    <p:extLst>
      <p:ext uri="{BB962C8B-B14F-4D97-AF65-F5344CB8AC3E}">
        <p14:creationId xmlns:p14="http://schemas.microsoft.com/office/powerpoint/2010/main" val="356907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13</a:t>
            </a:fld>
            <a:endParaRPr lang="en-US"/>
          </a:p>
        </p:txBody>
      </p:sp>
    </p:spTree>
    <p:extLst>
      <p:ext uri="{BB962C8B-B14F-4D97-AF65-F5344CB8AC3E}">
        <p14:creationId xmlns:p14="http://schemas.microsoft.com/office/powerpoint/2010/main" val="164692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~20 minute lag between eating and feeling full</a:t>
            </a:r>
          </a:p>
        </p:txBody>
      </p:sp>
      <p:sp>
        <p:nvSpPr>
          <p:cNvPr id="4" name="Slide Number Placeholder 3"/>
          <p:cNvSpPr>
            <a:spLocks noGrp="1"/>
          </p:cNvSpPr>
          <p:nvPr>
            <p:ph type="sldNum" sz="quarter" idx="10"/>
          </p:nvPr>
        </p:nvSpPr>
        <p:spPr/>
        <p:txBody>
          <a:bodyPr/>
          <a:lstStyle/>
          <a:p>
            <a:fld id="{FDE5364C-6F24-B54B-9AF5-123294B33E01}" type="slidenum">
              <a:rPr lang="en-US" smtClean="0"/>
              <a:t>14</a:t>
            </a:fld>
            <a:endParaRPr lang="en-US"/>
          </a:p>
        </p:txBody>
      </p:sp>
    </p:spTree>
    <p:extLst>
      <p:ext uri="{BB962C8B-B14F-4D97-AF65-F5344CB8AC3E}">
        <p14:creationId xmlns:p14="http://schemas.microsoft.com/office/powerpoint/2010/main" val="1790387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it this way… </a:t>
            </a:r>
            <a:r>
              <a:rPr lang="en-US" dirty="0" err="1"/>
              <a:t>AgRP</a:t>
            </a:r>
            <a:r>
              <a:rPr lang="en-US" baseline="0" dirty="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15</a:t>
            </a:fld>
            <a:endParaRPr lang="en-US"/>
          </a:p>
        </p:txBody>
      </p:sp>
    </p:spTree>
    <p:extLst>
      <p:ext uri="{BB962C8B-B14F-4D97-AF65-F5344CB8AC3E}">
        <p14:creationId xmlns:p14="http://schemas.microsoft.com/office/powerpoint/2010/main" val="1009753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Enteric</a:t>
            </a:r>
            <a:r>
              <a:rPr lang="en-US" baseline="0" dirty="0"/>
              <a:t> nervous system</a:t>
            </a:r>
          </a:p>
          <a:p>
            <a:r>
              <a:rPr lang="en-US" baseline="0" dirty="0"/>
              <a:t>Second brain</a:t>
            </a:r>
          </a:p>
          <a:p>
            <a:r>
              <a:rPr lang="en-US" baseline="0" dirty="0"/>
              <a:t>500 million neurons</a:t>
            </a:r>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16</a:t>
            </a:fld>
            <a:endParaRPr lang="en-US"/>
          </a:p>
        </p:txBody>
      </p:sp>
    </p:spTree>
    <p:extLst>
      <p:ext uri="{BB962C8B-B14F-4D97-AF65-F5344CB8AC3E}">
        <p14:creationId xmlns:p14="http://schemas.microsoft.com/office/powerpoint/2010/main" val="343759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9/9/18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9/9/18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9/9/18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hyperlink" Target="http://dx.doi.org/10.1056/NEJM199503093321001" TargetMode="Externa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3.xml.rels><?xml version="1.0" encoding="UTF-8" standalone="yes"?>
<Relationships xmlns="http://schemas.openxmlformats.org/package/2006/relationships"><Relationship Id="rId2" Type="http://schemas.openxmlformats.org/officeDocument/2006/relationships/hyperlink" Target="https://www.niddk.nih.gov/bw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#1</a:t>
            </a:r>
          </a:p>
        </p:txBody>
      </p:sp>
      <p:sp>
        <p:nvSpPr>
          <p:cNvPr id="3" name="Content Placeholder 2"/>
          <p:cNvSpPr>
            <a:spLocks noGrp="1"/>
          </p:cNvSpPr>
          <p:nvPr>
            <p:ph idx="1"/>
          </p:nvPr>
        </p:nvSpPr>
        <p:spPr/>
        <p:txBody>
          <a:bodyPr/>
          <a:lstStyle/>
          <a:p>
            <a:r>
              <a:rPr lang="en-US" dirty="0"/>
              <a:t>Which food has the most Calories per gram (grams of Carb/Protein/Fat in parentheses)?</a:t>
            </a:r>
          </a:p>
          <a:p>
            <a:pPr marL="971550" lvl="1" indent="-514350">
              <a:buFont typeface="+mj-lt"/>
              <a:buAutoNum type="alphaUcPeriod"/>
            </a:pPr>
            <a:r>
              <a:rPr lang="en-US" dirty="0"/>
              <a:t>Maple Syrup (67/0/0)</a:t>
            </a:r>
          </a:p>
          <a:p>
            <a:pPr marL="971550" lvl="1" indent="-514350">
              <a:buFont typeface="+mj-lt"/>
              <a:buAutoNum type="alphaUcPeriod"/>
            </a:pPr>
            <a:r>
              <a:rPr lang="en-US" dirty="0"/>
              <a:t>Atlantic Cod (0/62/3)</a:t>
            </a:r>
          </a:p>
          <a:p>
            <a:pPr marL="971550" lvl="1" indent="-514350">
              <a:buFont typeface="+mj-lt"/>
              <a:buAutoNum type="alphaUcPeriod"/>
            </a:pPr>
            <a:r>
              <a:rPr lang="en-US" dirty="0"/>
              <a:t>Hazelnuts (17/15/60)</a:t>
            </a:r>
          </a:p>
          <a:p>
            <a:pPr marL="971550" lvl="1" indent="-514350">
              <a:buFont typeface="+mj-lt"/>
              <a:buAutoNum type="alphaUcPeriod"/>
            </a:pPr>
            <a:r>
              <a:rPr lang="en-US" dirty="0"/>
              <a:t>They are all the same Calories/g</a:t>
            </a:r>
          </a:p>
        </p:txBody>
      </p:sp>
    </p:spTree>
    <p:extLst>
      <p:ext uri="{BB962C8B-B14F-4D97-AF65-F5344CB8AC3E}">
        <p14:creationId xmlns:p14="http://schemas.microsoft.com/office/powerpoint/2010/main" val="36876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Central Role of The Hypothalamus</a:t>
            </a:r>
          </a:p>
        </p:txBody>
      </p:sp>
      <p:pic>
        <p:nvPicPr>
          <p:cNvPr id="4" name="Picture 3"/>
          <p:cNvPicPr>
            <a:picLocks noChangeAspect="1"/>
          </p:cNvPicPr>
          <p:nvPr/>
        </p:nvPicPr>
        <p:blipFill>
          <a:blip r:embed="rId2"/>
          <a:stretch>
            <a:fillRect/>
          </a:stretch>
        </p:blipFill>
        <p:spPr>
          <a:xfrm>
            <a:off x="2934630" y="1548346"/>
            <a:ext cx="5813490" cy="5309654"/>
          </a:xfrm>
          <a:prstGeom prst="rect">
            <a:avLst/>
          </a:prstGeom>
        </p:spPr>
      </p:pic>
    </p:spTree>
    <p:extLst>
      <p:ext uri="{BB962C8B-B14F-4D97-AF65-F5344CB8AC3E}">
        <p14:creationId xmlns:p14="http://schemas.microsoft.com/office/powerpoint/2010/main" val="237228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60354" y="1218365"/>
            <a:ext cx="5303700" cy="5639635"/>
          </a:xfrm>
          <a:prstGeom prst="rect">
            <a:avLst/>
          </a:prstGeom>
        </p:spPr>
      </p:pic>
      <p:sp>
        <p:nvSpPr>
          <p:cNvPr id="2" name="Title 1"/>
          <p:cNvSpPr>
            <a:spLocks noGrp="1"/>
          </p:cNvSpPr>
          <p:nvPr>
            <p:ph type="title"/>
          </p:nvPr>
        </p:nvSpPr>
        <p:spPr/>
        <p:txBody>
          <a:bodyPr/>
          <a:lstStyle/>
          <a:p>
            <a:r>
              <a:rPr lang="en-US" dirty="0"/>
              <a:t>The Central Controller of Appetit is a Circuit in the Hypothalamus (NPY/POMC neurons)</a:t>
            </a:r>
          </a:p>
        </p:txBody>
      </p:sp>
      <p:sp>
        <p:nvSpPr>
          <p:cNvPr id="5" name="TextBox 4"/>
          <p:cNvSpPr txBox="1"/>
          <p:nvPr/>
        </p:nvSpPr>
        <p:spPr>
          <a:xfrm>
            <a:off x="2424328" y="2797053"/>
            <a:ext cx="1095172" cy="646331"/>
          </a:xfrm>
          <a:prstGeom prst="rect">
            <a:avLst/>
          </a:prstGeom>
          <a:noFill/>
        </p:spPr>
        <p:txBody>
          <a:bodyPr wrap="none" rtlCol="0">
            <a:spAutoFit/>
          </a:bodyPr>
          <a:lstStyle/>
          <a:p>
            <a:pPr algn="r"/>
            <a:r>
              <a:rPr lang="en-US" dirty="0"/>
              <a:t>Promotes</a:t>
            </a:r>
          </a:p>
          <a:p>
            <a:pPr algn="r"/>
            <a:r>
              <a:rPr lang="en-US" dirty="0"/>
              <a:t>Eating</a:t>
            </a:r>
          </a:p>
        </p:txBody>
      </p:sp>
      <p:sp>
        <p:nvSpPr>
          <p:cNvPr id="6" name="TextBox 5"/>
          <p:cNvSpPr txBox="1"/>
          <p:nvPr/>
        </p:nvSpPr>
        <p:spPr>
          <a:xfrm>
            <a:off x="8363938" y="2797053"/>
            <a:ext cx="1236236" cy="646331"/>
          </a:xfrm>
          <a:prstGeom prst="rect">
            <a:avLst/>
          </a:prstGeom>
          <a:noFill/>
        </p:spPr>
        <p:txBody>
          <a:bodyPr wrap="none" rtlCol="0">
            <a:spAutoFit/>
          </a:bodyPr>
          <a:lstStyle/>
          <a:p>
            <a:r>
              <a:rPr lang="en-US" dirty="0"/>
              <a:t>Suppresses</a:t>
            </a:r>
          </a:p>
          <a:p>
            <a:r>
              <a:rPr lang="en-US" dirty="0"/>
              <a:t>Appetite</a:t>
            </a:r>
          </a:p>
        </p:txBody>
      </p:sp>
    </p:spTree>
    <p:extLst>
      <p:ext uri="{BB962C8B-B14F-4D97-AF65-F5344CB8AC3E}">
        <p14:creationId xmlns:p14="http://schemas.microsoft.com/office/powerpoint/2010/main" val="423133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91173" y="828675"/>
            <a:ext cx="5900827" cy="5543550"/>
          </a:xfrm>
          <a:prstGeom prst="rect">
            <a:avLst/>
          </a:prstGeom>
        </p:spPr>
      </p:pic>
      <p:sp>
        <p:nvSpPr>
          <p:cNvPr id="2" name="Title 1"/>
          <p:cNvSpPr>
            <a:spLocks noGrp="1"/>
          </p:cNvSpPr>
          <p:nvPr>
            <p:ph type="title"/>
          </p:nvPr>
        </p:nvSpPr>
        <p:spPr/>
        <p:txBody>
          <a:bodyPr/>
          <a:lstStyle/>
          <a:p>
            <a:r>
              <a:rPr lang="en-US" dirty="0"/>
              <a:t>Stress</a:t>
            </a:r>
          </a:p>
        </p:txBody>
      </p:sp>
      <p:sp>
        <p:nvSpPr>
          <p:cNvPr id="3" name="Content Placeholder 2"/>
          <p:cNvSpPr>
            <a:spLocks noGrp="1"/>
          </p:cNvSpPr>
          <p:nvPr>
            <p:ph idx="1"/>
          </p:nvPr>
        </p:nvSpPr>
        <p:spPr>
          <a:xfrm>
            <a:off x="838200" y="1825625"/>
            <a:ext cx="5004661" cy="4351338"/>
          </a:xfrm>
        </p:spPr>
        <p:txBody>
          <a:bodyPr/>
          <a:lstStyle/>
          <a:p>
            <a:r>
              <a:rPr lang="en-US" dirty="0"/>
              <a:t>Cortisol activates hypothalamic POMC neurons</a:t>
            </a:r>
          </a:p>
          <a:p>
            <a:pPr lvl="1"/>
            <a:r>
              <a:rPr lang="en-US" dirty="0"/>
              <a:t>These neurons promote feeding</a:t>
            </a:r>
          </a:p>
          <a:p>
            <a:pPr lvl="1"/>
            <a:r>
              <a:rPr lang="en-US" dirty="0"/>
              <a:t>Activation drives feeding behavior</a:t>
            </a:r>
          </a:p>
        </p:txBody>
      </p:sp>
    </p:spTree>
    <p:extLst>
      <p:ext uri="{BB962C8B-B14F-4D97-AF65-F5344CB8AC3E}">
        <p14:creationId xmlns:p14="http://schemas.microsoft.com/office/powerpoint/2010/main" val="1397270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Timed feeding cues</a:t>
            </a:r>
          </a:p>
        </p:txBody>
      </p:sp>
      <p:sp>
        <p:nvSpPr>
          <p:cNvPr id="3" name="Content Placeholder 2"/>
          <p:cNvSpPr>
            <a:spLocks noGrp="1"/>
          </p:cNvSpPr>
          <p:nvPr>
            <p:ph idx="1"/>
          </p:nvPr>
        </p:nvSpPr>
        <p:spPr>
          <a:xfrm>
            <a:off x="6729413" y="1825625"/>
            <a:ext cx="4624386" cy="2960688"/>
          </a:xfrm>
        </p:spPr>
        <p:txBody>
          <a:bodyPr>
            <a:normAutofit/>
          </a:bodyPr>
          <a:lstStyle/>
          <a:p>
            <a:r>
              <a:rPr lang="en-US" dirty="0"/>
              <a:t>Cortisol awakening response</a:t>
            </a:r>
          </a:p>
          <a:p>
            <a:pPr lvl="1"/>
            <a:r>
              <a:rPr lang="en-US" dirty="0"/>
              <a:t>Sharp rise in cortisol shortly before waking up</a:t>
            </a:r>
          </a:p>
          <a:p>
            <a:pPr lvl="1"/>
            <a:r>
              <a:rPr lang="en-US" dirty="0"/>
              <a:t>May differ between </a:t>
            </a:r>
            <a:r>
              <a:rPr lang="en-US" dirty="0" err="1"/>
              <a:t>chronotypes</a:t>
            </a:r>
            <a:endParaRPr lang="en-US" dirty="0"/>
          </a:p>
          <a:p>
            <a:pPr lvl="1"/>
            <a:r>
              <a:rPr lang="en-US" dirty="0"/>
              <a:t>How do you think this would affect feeding behaviors?</a:t>
            </a:r>
          </a:p>
          <a:p>
            <a:pPr lvl="1"/>
            <a:endParaRPr lang="en-US" dirty="0"/>
          </a:p>
        </p:txBody>
      </p:sp>
      <p:pic>
        <p:nvPicPr>
          <p:cNvPr id="4" name="Picture 3"/>
          <p:cNvPicPr>
            <a:picLocks noChangeAspect="1"/>
          </p:cNvPicPr>
          <p:nvPr/>
        </p:nvPicPr>
        <p:blipFill>
          <a:blip r:embed="rId3"/>
          <a:stretch>
            <a:fillRect/>
          </a:stretch>
        </p:blipFill>
        <p:spPr>
          <a:xfrm>
            <a:off x="0" y="1825625"/>
            <a:ext cx="6858000" cy="4127500"/>
          </a:xfrm>
          <a:prstGeom prst="rect">
            <a:avLst/>
          </a:prstGeom>
        </p:spPr>
      </p:pic>
      <p:pic>
        <p:nvPicPr>
          <p:cNvPr id="5" name="Picture 4"/>
          <p:cNvPicPr>
            <a:picLocks noChangeAspect="1"/>
          </p:cNvPicPr>
          <p:nvPr/>
        </p:nvPicPr>
        <p:blipFill>
          <a:blip r:embed="rId4"/>
          <a:stretch>
            <a:fillRect/>
          </a:stretch>
        </p:blipFill>
        <p:spPr>
          <a:xfrm>
            <a:off x="128586" y="1582738"/>
            <a:ext cx="6729413" cy="4838768"/>
          </a:xfrm>
          <a:prstGeom prst="rect">
            <a:avLst/>
          </a:prstGeom>
        </p:spPr>
      </p:pic>
      <p:sp>
        <p:nvSpPr>
          <p:cNvPr id="6" name="TextBox 5"/>
          <p:cNvSpPr txBox="1"/>
          <p:nvPr/>
        </p:nvSpPr>
        <p:spPr>
          <a:xfrm>
            <a:off x="6729413" y="5200650"/>
            <a:ext cx="5172075" cy="1754326"/>
          </a:xfrm>
          <a:prstGeom prst="rect">
            <a:avLst/>
          </a:prstGeom>
          <a:noFill/>
        </p:spPr>
        <p:txBody>
          <a:bodyPr wrap="square" rtlCol="0">
            <a:spAutoFit/>
          </a:bodyPr>
          <a:lstStyle/>
          <a:p>
            <a:r>
              <a:rPr lang="en-US" dirty="0" err="1"/>
              <a:t>Kudielka</a:t>
            </a:r>
            <a:r>
              <a:rPr lang="en-US" dirty="0"/>
              <a:t> BM, </a:t>
            </a:r>
            <a:r>
              <a:rPr lang="en-US" dirty="0" err="1"/>
              <a:t>Federenko</a:t>
            </a:r>
            <a:r>
              <a:rPr lang="en-US" dirty="0"/>
              <a:t> IS, </a:t>
            </a:r>
            <a:r>
              <a:rPr lang="en-US" dirty="0" err="1"/>
              <a:t>Hellhammer</a:t>
            </a:r>
            <a:r>
              <a:rPr lang="en-US" dirty="0"/>
              <a:t> DH, </a:t>
            </a:r>
            <a:r>
              <a:rPr lang="en-US" dirty="0" err="1"/>
              <a:t>Wüst</a:t>
            </a:r>
            <a:r>
              <a:rPr lang="en-US" dirty="0"/>
              <a:t> S. </a:t>
            </a:r>
            <a:r>
              <a:rPr lang="en-US" dirty="0" err="1"/>
              <a:t>Morningness</a:t>
            </a:r>
            <a:r>
              <a:rPr lang="en-US" dirty="0"/>
              <a:t> and </a:t>
            </a:r>
            <a:r>
              <a:rPr lang="en-US" dirty="0" err="1"/>
              <a:t>eveningness</a:t>
            </a:r>
            <a:r>
              <a:rPr lang="en-US" dirty="0"/>
              <a:t>: The free cortisol rise after awakening in “early birds” and “night owls.” </a:t>
            </a:r>
            <a:r>
              <a:rPr lang="en-US" dirty="0" err="1"/>
              <a:t>Biol</a:t>
            </a:r>
            <a:r>
              <a:rPr lang="en-US" dirty="0"/>
              <a:t> Psychol. 2006; 72: 141–6. </a:t>
            </a:r>
            <a:r>
              <a:rPr lang="en-US" dirty="0" err="1"/>
              <a:t>doi</a:t>
            </a:r>
            <a:r>
              <a:rPr lang="en-US" dirty="0"/>
              <a:t>: 10.1016/j.biopsycho.2005.08.003.</a:t>
            </a:r>
          </a:p>
          <a:p>
            <a:endParaRPr lang="en-US" dirty="0"/>
          </a:p>
        </p:txBody>
      </p:sp>
    </p:spTree>
    <p:extLst>
      <p:ext uri="{BB962C8B-B14F-4D97-AF65-F5344CB8AC3E}">
        <p14:creationId xmlns:p14="http://schemas.microsoft.com/office/powerpoint/2010/main" val="20960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stop eating?</a:t>
            </a:r>
          </a:p>
        </p:txBody>
      </p:sp>
      <p:sp>
        <p:nvSpPr>
          <p:cNvPr id="4" name="Text Placeholder 3"/>
          <p:cNvSpPr>
            <a:spLocks noGrp="1"/>
          </p:cNvSpPr>
          <p:nvPr>
            <p:ph type="body" idx="1"/>
          </p:nvPr>
        </p:nvSpPr>
        <p:spPr/>
        <p:txBody>
          <a:bodyPr/>
          <a:lstStyle/>
          <a:p>
            <a:r>
              <a:rPr lang="en-US" dirty="0"/>
              <a:t>The role of our gastrointestinal system</a:t>
            </a:r>
          </a:p>
        </p:txBody>
      </p:sp>
    </p:spTree>
    <p:extLst>
      <p:ext uri="{BB962C8B-B14F-4D97-AF65-F5344CB8AC3E}">
        <p14:creationId xmlns:p14="http://schemas.microsoft.com/office/powerpoint/2010/main" val="96963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Hormonal Control of Appetite</a:t>
            </a:r>
          </a:p>
        </p:txBody>
      </p:sp>
      <p:pic>
        <p:nvPicPr>
          <p:cNvPr id="4" name="Picture 3"/>
          <p:cNvPicPr>
            <a:picLocks noChangeAspect="1"/>
          </p:cNvPicPr>
          <p:nvPr/>
        </p:nvPicPr>
        <p:blipFill>
          <a:blip r:embed="rId3"/>
          <a:stretch>
            <a:fillRect/>
          </a:stretch>
        </p:blipFill>
        <p:spPr>
          <a:xfrm>
            <a:off x="3051160" y="1417638"/>
            <a:ext cx="6067049" cy="5389562"/>
          </a:xfrm>
          <a:prstGeom prst="rect">
            <a:avLst/>
          </a:prstGeom>
        </p:spPr>
      </p:pic>
      <p:sp>
        <p:nvSpPr>
          <p:cNvPr id="3" name="TextBox 2">
            <a:extLst>
              <a:ext uri="{FF2B5EF4-FFF2-40B4-BE49-F238E27FC236}">
                <a16:creationId xmlns:a16="http://schemas.microsoft.com/office/drawing/2014/main" id="{CE9D0ED3-2E03-A74F-ABAC-5789DA7F42C8}"/>
              </a:ext>
            </a:extLst>
          </p:cNvPr>
          <p:cNvSpPr txBox="1"/>
          <p:nvPr/>
        </p:nvSpPr>
        <p:spPr>
          <a:xfrm>
            <a:off x="2107769" y="4788976"/>
            <a:ext cx="663964" cy="369332"/>
          </a:xfrm>
          <a:prstGeom prst="rect">
            <a:avLst/>
          </a:prstGeom>
          <a:noFill/>
        </p:spPr>
        <p:txBody>
          <a:bodyPr wrap="none" rtlCol="0">
            <a:spAutoFit/>
          </a:bodyPr>
          <a:lstStyle/>
          <a:p>
            <a:r>
              <a:rPr lang="en-US" dirty="0"/>
              <a:t>GLP1</a:t>
            </a:r>
          </a:p>
        </p:txBody>
      </p:sp>
      <p:cxnSp>
        <p:nvCxnSpPr>
          <p:cNvPr id="6" name="Straight Arrow Connector 5">
            <a:extLst>
              <a:ext uri="{FF2B5EF4-FFF2-40B4-BE49-F238E27FC236}">
                <a16:creationId xmlns:a16="http://schemas.microsoft.com/office/drawing/2014/main" id="{D750202A-753F-8949-8D10-87BD9ECD7258}"/>
              </a:ext>
            </a:extLst>
          </p:cNvPr>
          <p:cNvCxnSpPr>
            <a:cxnSpLocks/>
          </p:cNvCxnSpPr>
          <p:nvPr/>
        </p:nvCxnSpPr>
        <p:spPr>
          <a:xfrm flipV="1">
            <a:off x="2644134" y="3394130"/>
            <a:ext cx="1896869" cy="1394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C8132F-3A4B-EF49-91DA-7950DD338C7B}"/>
              </a:ext>
            </a:extLst>
          </p:cNvPr>
          <p:cNvCxnSpPr>
            <a:cxnSpLocks/>
            <a:endCxn id="3" idx="3"/>
          </p:cNvCxnSpPr>
          <p:nvPr/>
        </p:nvCxnSpPr>
        <p:spPr>
          <a:xfrm flipH="1" flipV="1">
            <a:off x="2771733" y="4973642"/>
            <a:ext cx="1769270" cy="590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D6F626E-B5BD-1C41-9CA9-38E20EE55598}"/>
              </a:ext>
            </a:extLst>
          </p:cNvPr>
          <p:cNvSpPr txBox="1"/>
          <p:nvPr/>
        </p:nvSpPr>
        <p:spPr>
          <a:xfrm>
            <a:off x="2721624" y="4313123"/>
            <a:ext cx="25519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92519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Vagal Nerve Signaling</a:t>
            </a:r>
          </a:p>
        </p:txBody>
      </p:sp>
      <p:pic>
        <p:nvPicPr>
          <p:cNvPr id="6" name="Picture 5"/>
          <p:cNvPicPr>
            <a:picLocks noChangeAspect="1"/>
          </p:cNvPicPr>
          <p:nvPr/>
        </p:nvPicPr>
        <p:blipFill>
          <a:blip r:embed="rId3"/>
          <a:stretch>
            <a:fillRect/>
          </a:stretch>
        </p:blipFill>
        <p:spPr>
          <a:xfrm>
            <a:off x="1670050" y="1404630"/>
            <a:ext cx="7088188" cy="5389870"/>
          </a:xfrm>
          <a:prstGeom prst="rect">
            <a:avLst/>
          </a:prstGeom>
        </p:spPr>
      </p:pic>
    </p:spTree>
    <p:extLst>
      <p:ext uri="{BB962C8B-B14F-4D97-AF65-F5344CB8AC3E}">
        <p14:creationId xmlns:p14="http://schemas.microsoft.com/office/powerpoint/2010/main" val="81206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Metabolic Signals</a:t>
            </a:r>
          </a:p>
        </p:txBody>
      </p:sp>
      <p:sp>
        <p:nvSpPr>
          <p:cNvPr id="5" name="Content Placeholder 4"/>
          <p:cNvSpPr>
            <a:spLocks noGrp="1"/>
          </p:cNvSpPr>
          <p:nvPr>
            <p:ph idx="1"/>
          </p:nvPr>
        </p:nvSpPr>
        <p:spPr>
          <a:xfrm>
            <a:off x="838200" y="1825624"/>
            <a:ext cx="9621644" cy="5032375"/>
          </a:xfrm>
        </p:spPr>
        <p:txBody>
          <a:bodyPr>
            <a:normAutofit/>
          </a:bodyPr>
          <a:lstStyle/>
          <a:p>
            <a:r>
              <a:rPr lang="en-US" dirty="0"/>
              <a:t>Glucose</a:t>
            </a:r>
          </a:p>
          <a:p>
            <a:pPr lvl="1"/>
            <a:r>
              <a:rPr lang="en-US" dirty="0"/>
              <a:t>GLP1 in the small intestine</a:t>
            </a:r>
          </a:p>
          <a:p>
            <a:pPr lvl="1"/>
            <a:r>
              <a:rPr lang="en-US" dirty="0"/>
              <a:t>Sensed directly by hindbrain and hypothalamus</a:t>
            </a:r>
          </a:p>
          <a:p>
            <a:r>
              <a:rPr lang="en-US" dirty="0"/>
              <a:t>Insulin</a:t>
            </a:r>
          </a:p>
          <a:p>
            <a:pPr lvl="1"/>
            <a:r>
              <a:rPr lang="en-US" dirty="0"/>
              <a:t>Sensed at hypothalamus</a:t>
            </a:r>
          </a:p>
          <a:p>
            <a:r>
              <a:rPr lang="en-US" dirty="0"/>
              <a:t>Proteins and Lipids</a:t>
            </a:r>
          </a:p>
          <a:p>
            <a:pPr lvl="1"/>
            <a:r>
              <a:rPr lang="en-US" dirty="0"/>
              <a:t>In the gut (CCK)</a:t>
            </a:r>
          </a:p>
          <a:p>
            <a:pPr lvl="1"/>
            <a:r>
              <a:rPr lang="en-US" dirty="0"/>
              <a:t>In the liver (FGF21)</a:t>
            </a:r>
          </a:p>
          <a:p>
            <a:pPr lvl="1"/>
            <a:r>
              <a:rPr lang="en-US" dirty="0"/>
              <a:t>May be direct sensing at hypothalamus</a:t>
            </a:r>
          </a:p>
          <a:p>
            <a:r>
              <a:rPr lang="en-US" dirty="0"/>
              <a:t>Leptin</a:t>
            </a:r>
          </a:p>
          <a:p>
            <a:pPr lvl="1"/>
            <a:r>
              <a:rPr lang="en-US" dirty="0"/>
              <a:t>Related to adipose tissue size</a:t>
            </a:r>
          </a:p>
        </p:txBody>
      </p:sp>
    </p:spTree>
    <p:extLst>
      <p:ext uri="{BB962C8B-B14F-4D97-AF65-F5344CB8AC3E}">
        <p14:creationId xmlns:p14="http://schemas.microsoft.com/office/powerpoint/2010/main" val="34570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blinds(horizontal)">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linds(horizontal)">
                                      <p:cBhvr>
                                        <p:cTn id="26" dur="500"/>
                                        <p:tgtEl>
                                          <p:spTgt spid="5">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blinds(horizontal)">
                                      <p:cBhvr>
                                        <p:cTn id="29" dur="500"/>
                                        <p:tgtEl>
                                          <p:spTgt spid="5">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blinds(horizontal)">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blinds(horizontal)">
                                      <p:cBhvr>
                                        <p:cTn id="40" dur="500"/>
                                        <p:tgtEl>
                                          <p:spTgt spid="5">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blinds(horizontal)">
                                      <p:cBhvr>
                                        <p:cTn id="4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gut signals</a:t>
            </a:r>
          </a:p>
        </p:txBody>
      </p:sp>
      <p:graphicFrame>
        <p:nvGraphicFramePr>
          <p:cNvPr id="4" name="Content Placeholder 3"/>
          <p:cNvGraphicFramePr>
            <a:graphicFrameLocks noGrp="1"/>
          </p:cNvGraphicFramePr>
          <p:nvPr>
            <p:ph idx="1"/>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Effect</a:t>
                      </a:r>
                      <a:r>
                        <a:rPr lang="en-US" baseline="0" dirty="0"/>
                        <a:t> of food</a:t>
                      </a:r>
                      <a:endParaRPr lang="en-US" dirty="0"/>
                    </a:p>
                  </a:txBody>
                  <a:tcPr/>
                </a:tc>
                <a:tc>
                  <a:txBody>
                    <a:bodyPr/>
                    <a:lstStyle/>
                    <a:p>
                      <a:r>
                        <a:rPr lang="en-US" dirty="0"/>
                        <a:t>Effect</a:t>
                      </a:r>
                    </a:p>
                  </a:txBody>
                  <a:tcPr/>
                </a:tc>
                <a:extLst>
                  <a:ext uri="{0D108BD9-81ED-4DB2-BD59-A6C34878D82A}">
                    <a16:rowId xmlns:a16="http://schemas.microsoft.com/office/drawing/2014/main" val="10000"/>
                  </a:ext>
                </a:extLst>
              </a:tr>
              <a:tr h="370840">
                <a:tc>
                  <a:txBody>
                    <a:bodyPr/>
                    <a:lstStyle/>
                    <a:p>
                      <a:r>
                        <a:rPr lang="en-US" dirty="0"/>
                        <a:t>Vagal stimulation</a:t>
                      </a:r>
                    </a:p>
                  </a:txBody>
                  <a:tcPr/>
                </a:tc>
                <a:tc>
                  <a:txBody>
                    <a:bodyPr/>
                    <a:lstStyle/>
                    <a:p>
                      <a:r>
                        <a:rPr lang="en-US" dirty="0"/>
                        <a:t>Stimulation</a:t>
                      </a:r>
                    </a:p>
                  </a:txBody>
                  <a:tcPr/>
                </a:tc>
                <a:tc>
                  <a:txBody>
                    <a:bodyPr/>
                    <a:lstStyle/>
                    <a:p>
                      <a:r>
                        <a:rPr lang="en-US" dirty="0"/>
                        <a:t>Inhibitory</a:t>
                      </a:r>
                    </a:p>
                  </a:txBody>
                  <a:tcPr/>
                </a:tc>
                <a:extLst>
                  <a:ext uri="{0D108BD9-81ED-4DB2-BD59-A6C34878D82A}">
                    <a16:rowId xmlns:a16="http://schemas.microsoft.com/office/drawing/2014/main" val="10001"/>
                  </a:ext>
                </a:extLst>
              </a:tr>
              <a:tr h="370840">
                <a:tc>
                  <a:txBody>
                    <a:bodyPr/>
                    <a:lstStyle/>
                    <a:p>
                      <a:r>
                        <a:rPr lang="en-US" dirty="0"/>
                        <a:t>GLP-1</a:t>
                      </a:r>
                    </a:p>
                  </a:txBody>
                  <a:tcPr/>
                </a:tc>
                <a:tc>
                  <a:txBody>
                    <a:bodyPr/>
                    <a:lstStyle/>
                    <a:p>
                      <a:r>
                        <a:rPr lang="en-US" dirty="0"/>
                        <a:t>Secreted by small</a:t>
                      </a:r>
                      <a:r>
                        <a:rPr lang="en-US" baseline="0" dirty="0"/>
                        <a:t> intestine</a:t>
                      </a:r>
                      <a:endParaRPr lang="en-US" dirty="0"/>
                    </a:p>
                  </a:txBody>
                  <a:tcPr/>
                </a:tc>
                <a:tc>
                  <a:txBody>
                    <a:bodyPr/>
                    <a:lstStyle/>
                    <a:p>
                      <a:r>
                        <a:rPr lang="en-US" dirty="0"/>
                        <a:t>Inhibitory</a:t>
                      </a:r>
                    </a:p>
                  </a:txBody>
                  <a:tcPr/>
                </a:tc>
                <a:extLst>
                  <a:ext uri="{0D108BD9-81ED-4DB2-BD59-A6C34878D82A}">
                    <a16:rowId xmlns:a16="http://schemas.microsoft.com/office/drawing/2014/main" val="10002"/>
                  </a:ext>
                </a:extLst>
              </a:tr>
              <a:tr h="370840">
                <a:tc>
                  <a:txBody>
                    <a:bodyPr/>
                    <a:lstStyle/>
                    <a:p>
                      <a:r>
                        <a:rPr lang="en-US" dirty="0"/>
                        <a:t>PYY (Peptide YY)</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3"/>
                  </a:ext>
                </a:extLst>
              </a:tr>
              <a:tr h="370840">
                <a:tc>
                  <a:txBody>
                    <a:bodyPr/>
                    <a:lstStyle/>
                    <a:p>
                      <a:r>
                        <a:rPr lang="en-US" dirty="0"/>
                        <a:t>CCK</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4"/>
                  </a:ext>
                </a:extLst>
              </a:tr>
              <a:tr h="370840">
                <a:tc>
                  <a:txBody>
                    <a:bodyPr/>
                    <a:lstStyle/>
                    <a:p>
                      <a:r>
                        <a:rPr lang="en-US" dirty="0"/>
                        <a:t>Ghrelin</a:t>
                      </a:r>
                      <a:r>
                        <a:rPr lang="en-US" baseline="0" dirty="0"/>
                        <a:t> </a:t>
                      </a:r>
                      <a:endParaRPr lang="en-US" dirty="0"/>
                    </a:p>
                  </a:txBody>
                  <a:tcPr/>
                </a:tc>
                <a:tc>
                  <a:txBody>
                    <a:bodyPr/>
                    <a:lstStyle/>
                    <a:p>
                      <a:r>
                        <a:rPr lang="en-US" dirty="0"/>
                        <a:t>Stomach secretion stops with food</a:t>
                      </a:r>
                    </a:p>
                  </a:txBody>
                  <a:tcPr/>
                </a:tc>
                <a:tc>
                  <a:txBody>
                    <a:bodyPr/>
                    <a:lstStyle/>
                    <a:p>
                      <a:r>
                        <a:rPr lang="en-US" dirty="0"/>
                        <a:t>Activating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827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Mindful Eating Thought Experiment</a:t>
            </a:r>
          </a:p>
        </p:txBody>
      </p:sp>
      <p:sp>
        <p:nvSpPr>
          <p:cNvPr id="7" name="Content Placeholder 6"/>
          <p:cNvSpPr>
            <a:spLocks noGrp="1"/>
          </p:cNvSpPr>
          <p:nvPr>
            <p:ph idx="1"/>
          </p:nvPr>
        </p:nvSpPr>
        <p:spPr>
          <a:xfrm>
            <a:off x="5620117" y="1383748"/>
            <a:ext cx="6307811" cy="5036949"/>
          </a:xfrm>
        </p:spPr>
        <p:txBody>
          <a:bodyPr>
            <a:normAutofit fontScale="92500"/>
          </a:bodyPr>
          <a:lstStyle/>
          <a:p>
            <a:r>
              <a:rPr lang="en-US" dirty="0"/>
              <a:t>Normal signals regulate drive to eat, and feelings of fullness</a:t>
            </a:r>
          </a:p>
          <a:p>
            <a:r>
              <a:rPr lang="en-US" dirty="0"/>
              <a:t>Dieting may change our normal responses</a:t>
            </a:r>
          </a:p>
          <a:p>
            <a:r>
              <a:rPr lang="en-US" dirty="0"/>
              <a:t>Mindful eating is proposed to restore normal sensing</a:t>
            </a:r>
          </a:p>
          <a:p>
            <a:r>
              <a:rPr lang="en-US" b="1" dirty="0"/>
              <a:t>Pretend you have an study of people who are or are note trained in mindful eating.</a:t>
            </a:r>
          </a:p>
          <a:p>
            <a:r>
              <a:rPr lang="en-US" b="1" dirty="0"/>
              <a:t>At your table, pick a physiological factor  that you hypothesize would be different between these groups.  How would it be different?</a:t>
            </a:r>
          </a:p>
          <a:p>
            <a:endParaRPr lang="en-US" dirty="0"/>
          </a:p>
          <a:p>
            <a:endParaRPr lang="en-US" dirty="0"/>
          </a:p>
        </p:txBody>
      </p:sp>
      <p:pic>
        <p:nvPicPr>
          <p:cNvPr id="6" name="Picture 5"/>
          <p:cNvPicPr>
            <a:picLocks noChangeAspect="1"/>
          </p:cNvPicPr>
          <p:nvPr/>
        </p:nvPicPr>
        <p:blipFill>
          <a:blip r:embed="rId3"/>
          <a:stretch>
            <a:fillRect/>
          </a:stretch>
        </p:blipFill>
        <p:spPr>
          <a:xfrm>
            <a:off x="838200" y="1493044"/>
            <a:ext cx="4781917" cy="3993356"/>
          </a:xfrm>
          <a:prstGeom prst="rect">
            <a:avLst/>
          </a:prstGeom>
        </p:spPr>
      </p:pic>
    </p:spTree>
    <p:extLst>
      <p:ext uri="{BB962C8B-B14F-4D97-AF65-F5344CB8AC3E}">
        <p14:creationId xmlns:p14="http://schemas.microsoft.com/office/powerpoint/2010/main" val="160737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#2</a:t>
            </a:r>
          </a:p>
        </p:txBody>
      </p:sp>
      <p:sp>
        <p:nvSpPr>
          <p:cNvPr id="3" name="Content Placeholder 2"/>
          <p:cNvSpPr>
            <a:spLocks noGrp="1"/>
          </p:cNvSpPr>
          <p:nvPr>
            <p:ph idx="1"/>
          </p:nvPr>
        </p:nvSpPr>
        <p:spPr/>
        <p:txBody>
          <a:bodyPr/>
          <a:lstStyle/>
          <a:p>
            <a:r>
              <a:rPr lang="en-US" dirty="0"/>
              <a:t>Which component of energy expenditure is affected by the composition of your most recent meal</a:t>
            </a:r>
          </a:p>
          <a:p>
            <a:pPr marL="971550" lvl="1" indent="-514350">
              <a:buFont typeface="+mj-lt"/>
              <a:buAutoNum type="alphaUcPeriod"/>
            </a:pPr>
            <a:r>
              <a:rPr lang="en-US" dirty="0"/>
              <a:t>Resting energy expenditure</a:t>
            </a:r>
          </a:p>
          <a:p>
            <a:pPr marL="971550" lvl="1" indent="-514350">
              <a:buFont typeface="+mj-lt"/>
              <a:buAutoNum type="alphaUcPeriod"/>
            </a:pPr>
            <a:r>
              <a:rPr lang="en-US" dirty="0"/>
              <a:t>Diet-induced thermogenesis</a:t>
            </a:r>
          </a:p>
          <a:p>
            <a:pPr marL="971550" lvl="1" indent="-514350">
              <a:buFont typeface="+mj-lt"/>
              <a:buAutoNum type="alphaUcPeriod"/>
            </a:pPr>
            <a:r>
              <a:rPr lang="en-US" dirty="0"/>
              <a:t>Non-exercise active thermogenesis</a:t>
            </a:r>
          </a:p>
          <a:p>
            <a:pPr marL="971550" lvl="1" indent="-514350">
              <a:buFont typeface="+mj-lt"/>
              <a:buAutoNum type="alphaUcPeriod"/>
            </a:pPr>
            <a:r>
              <a:rPr lang="en-US" dirty="0"/>
              <a:t>Exercise active thermogenesis</a:t>
            </a:r>
          </a:p>
        </p:txBody>
      </p:sp>
    </p:spTree>
    <p:extLst>
      <p:ext uri="{BB962C8B-B14F-4D97-AF65-F5344CB8AC3E}">
        <p14:creationId xmlns:p14="http://schemas.microsoft.com/office/powerpoint/2010/main" val="32527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CAE72-83B4-7846-9A96-8074784758EB}"/>
              </a:ext>
            </a:extLst>
          </p:cNvPr>
          <p:cNvSpPr>
            <a:spLocks noGrp="1"/>
          </p:cNvSpPr>
          <p:nvPr>
            <p:ph type="title"/>
          </p:nvPr>
        </p:nvSpPr>
        <p:spPr/>
        <p:txBody>
          <a:bodyPr/>
          <a:lstStyle/>
          <a:p>
            <a:r>
              <a:rPr lang="en-US" dirty="0"/>
              <a:t>Other functions of GI hormones</a:t>
            </a:r>
          </a:p>
        </p:txBody>
      </p:sp>
      <p:sp>
        <p:nvSpPr>
          <p:cNvPr id="5" name="Text Placeholder 4">
            <a:extLst>
              <a:ext uri="{FF2B5EF4-FFF2-40B4-BE49-F238E27FC236}">
                <a16:creationId xmlns:a16="http://schemas.microsoft.com/office/drawing/2014/main" id="{E70A56E6-960F-9548-9464-9E257659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8616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9593-690D-0244-830F-42869CADBEDE}"/>
              </a:ext>
            </a:extLst>
          </p:cNvPr>
          <p:cNvSpPr>
            <a:spLocks noGrp="1"/>
          </p:cNvSpPr>
          <p:nvPr>
            <p:ph type="title"/>
          </p:nvPr>
        </p:nvSpPr>
        <p:spPr/>
        <p:txBody>
          <a:bodyPr/>
          <a:lstStyle/>
          <a:p>
            <a:r>
              <a:rPr lang="en-US" dirty="0"/>
              <a:t>Endocrine Regulation of GI Function</a:t>
            </a:r>
          </a:p>
        </p:txBody>
      </p:sp>
      <p:pic>
        <p:nvPicPr>
          <p:cNvPr id="4" name="Picture 3">
            <a:extLst>
              <a:ext uri="{FF2B5EF4-FFF2-40B4-BE49-F238E27FC236}">
                <a16:creationId xmlns:a16="http://schemas.microsoft.com/office/drawing/2014/main" id="{19A7E0AC-BB8B-8F4C-AE1D-B2A5FCB9BBD2}"/>
              </a:ext>
            </a:extLst>
          </p:cNvPr>
          <p:cNvPicPr>
            <a:picLocks noChangeAspect="1"/>
          </p:cNvPicPr>
          <p:nvPr/>
        </p:nvPicPr>
        <p:blipFill>
          <a:blip r:embed="rId2"/>
          <a:stretch>
            <a:fillRect/>
          </a:stretch>
        </p:blipFill>
        <p:spPr>
          <a:xfrm>
            <a:off x="2232331" y="1690688"/>
            <a:ext cx="6557707" cy="4930247"/>
          </a:xfrm>
          <a:prstGeom prst="rect">
            <a:avLst/>
          </a:prstGeom>
        </p:spPr>
      </p:pic>
    </p:spTree>
    <p:extLst>
      <p:ext uri="{BB962C8B-B14F-4D97-AF65-F5344CB8AC3E}">
        <p14:creationId xmlns:p14="http://schemas.microsoft.com/office/powerpoint/2010/main" val="402114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2B1E-4FBF-0A4D-9A49-9B7C16EB44FB}"/>
              </a:ext>
            </a:extLst>
          </p:cNvPr>
          <p:cNvSpPr>
            <a:spLocks noGrp="1"/>
          </p:cNvSpPr>
          <p:nvPr>
            <p:ph type="title"/>
          </p:nvPr>
        </p:nvSpPr>
        <p:spPr/>
        <p:txBody>
          <a:bodyPr/>
          <a:lstStyle/>
          <a:p>
            <a:r>
              <a:rPr lang="en-US" dirty="0"/>
              <a:t>Summary of Enteroendocrine Hormones</a:t>
            </a:r>
          </a:p>
        </p:txBody>
      </p:sp>
      <p:graphicFrame>
        <p:nvGraphicFramePr>
          <p:cNvPr id="4" name="Content Placeholder 3">
            <a:extLst>
              <a:ext uri="{FF2B5EF4-FFF2-40B4-BE49-F238E27FC236}">
                <a16:creationId xmlns:a16="http://schemas.microsoft.com/office/drawing/2014/main" id="{B95A0CC4-0612-1940-8FB2-0A5D664D67A1}"/>
              </a:ext>
            </a:extLst>
          </p:cNvPr>
          <p:cNvGraphicFramePr>
            <a:graphicFrameLocks noGrp="1"/>
          </p:cNvGraphicFramePr>
          <p:nvPr>
            <p:ph idx="1"/>
            <p:extLst>
              <p:ext uri="{D42A27DB-BD31-4B8C-83A1-F6EECF244321}">
                <p14:modId xmlns:p14="http://schemas.microsoft.com/office/powerpoint/2010/main" val="2033446617"/>
              </p:ext>
            </p:extLst>
          </p:nvPr>
        </p:nvGraphicFramePr>
        <p:xfrm>
          <a:off x="838200" y="2074545"/>
          <a:ext cx="10515600" cy="36728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354884609"/>
                    </a:ext>
                  </a:extLst>
                </a:gridCol>
                <a:gridCol w="3505200">
                  <a:extLst>
                    <a:ext uri="{9D8B030D-6E8A-4147-A177-3AD203B41FA5}">
                      <a16:colId xmlns:a16="http://schemas.microsoft.com/office/drawing/2014/main" val="628440616"/>
                    </a:ext>
                  </a:extLst>
                </a:gridCol>
                <a:gridCol w="3505200">
                  <a:extLst>
                    <a:ext uri="{9D8B030D-6E8A-4147-A177-3AD203B41FA5}">
                      <a16:colId xmlns:a16="http://schemas.microsoft.com/office/drawing/2014/main" val="1834528820"/>
                    </a:ext>
                  </a:extLst>
                </a:gridCol>
              </a:tblGrid>
              <a:tr h="370840">
                <a:tc>
                  <a:txBody>
                    <a:bodyPr/>
                    <a:lstStyle/>
                    <a:p>
                      <a:r>
                        <a:rPr lang="en-US" dirty="0"/>
                        <a:t>Hormone</a:t>
                      </a:r>
                    </a:p>
                  </a:txBody>
                  <a:tcPr/>
                </a:tc>
                <a:tc>
                  <a:txBody>
                    <a:bodyPr/>
                    <a:lstStyle/>
                    <a:p>
                      <a:r>
                        <a:rPr lang="en-US" dirty="0"/>
                        <a:t>Released from</a:t>
                      </a:r>
                    </a:p>
                  </a:txBody>
                  <a:tcPr/>
                </a:tc>
                <a:tc>
                  <a:txBody>
                    <a:bodyPr/>
                    <a:lstStyle/>
                    <a:p>
                      <a:r>
                        <a:rPr lang="en-US" dirty="0"/>
                        <a:t>Roles</a:t>
                      </a:r>
                    </a:p>
                  </a:txBody>
                  <a:tcPr/>
                </a:tc>
                <a:extLst>
                  <a:ext uri="{0D108BD9-81ED-4DB2-BD59-A6C34878D82A}">
                    <a16:rowId xmlns:a16="http://schemas.microsoft.com/office/drawing/2014/main" val="982589826"/>
                  </a:ext>
                </a:extLst>
              </a:tr>
              <a:tr h="370840">
                <a:tc>
                  <a:txBody>
                    <a:bodyPr/>
                    <a:lstStyle/>
                    <a:p>
                      <a:r>
                        <a:rPr lang="en-US" dirty="0"/>
                        <a:t>Gastrin</a:t>
                      </a:r>
                    </a:p>
                  </a:txBody>
                  <a:tcPr/>
                </a:tc>
                <a:tc>
                  <a:txBody>
                    <a:bodyPr/>
                    <a:lstStyle/>
                    <a:p>
                      <a:r>
                        <a:rPr lang="en-US" dirty="0"/>
                        <a:t>Stomach (amino acids, stomach stretch, PNS)</a:t>
                      </a:r>
                    </a:p>
                  </a:txBody>
                  <a:tcPr/>
                </a:tc>
                <a:tc>
                  <a:txBody>
                    <a:bodyPr/>
                    <a:lstStyle/>
                    <a:p>
                      <a:r>
                        <a:rPr lang="en-US" dirty="0"/>
                        <a:t>Release acid into stomach, increase motility</a:t>
                      </a:r>
                    </a:p>
                  </a:txBody>
                  <a:tcPr/>
                </a:tc>
                <a:extLst>
                  <a:ext uri="{0D108BD9-81ED-4DB2-BD59-A6C34878D82A}">
                    <a16:rowId xmlns:a16="http://schemas.microsoft.com/office/drawing/2014/main" val="3066882900"/>
                  </a:ext>
                </a:extLst>
              </a:tr>
              <a:tr h="370840">
                <a:tc>
                  <a:txBody>
                    <a:bodyPr/>
                    <a:lstStyle/>
                    <a:p>
                      <a:r>
                        <a:rPr lang="en-US" dirty="0"/>
                        <a:t>Secretin</a:t>
                      </a:r>
                    </a:p>
                  </a:txBody>
                  <a:tcPr/>
                </a:tc>
                <a:tc>
                  <a:txBody>
                    <a:bodyPr/>
                    <a:lstStyle/>
                    <a:p>
                      <a:r>
                        <a:rPr lang="en-US" dirty="0"/>
                        <a:t>Small Intestine (acid)</a:t>
                      </a:r>
                    </a:p>
                  </a:txBody>
                  <a:tcPr/>
                </a:tc>
                <a:tc>
                  <a:txBody>
                    <a:bodyPr/>
                    <a:lstStyle/>
                    <a:p>
                      <a:r>
                        <a:rPr lang="en-US" dirty="0"/>
                        <a:t>Release bicarbonate into small intestine</a:t>
                      </a:r>
                    </a:p>
                  </a:txBody>
                  <a:tcPr/>
                </a:tc>
                <a:extLst>
                  <a:ext uri="{0D108BD9-81ED-4DB2-BD59-A6C34878D82A}">
                    <a16:rowId xmlns:a16="http://schemas.microsoft.com/office/drawing/2014/main" val="2231645353"/>
                  </a:ext>
                </a:extLst>
              </a:tr>
              <a:tr h="370840">
                <a:tc>
                  <a:txBody>
                    <a:bodyPr/>
                    <a:lstStyle/>
                    <a:p>
                      <a:r>
                        <a:rPr lang="en-US" dirty="0"/>
                        <a:t>CCK (Cholecystokinin)</a:t>
                      </a:r>
                    </a:p>
                  </a:txBody>
                  <a:tcPr/>
                </a:tc>
                <a:tc>
                  <a:txBody>
                    <a:bodyPr/>
                    <a:lstStyle/>
                    <a:p>
                      <a:r>
                        <a:rPr lang="en-US" dirty="0"/>
                        <a:t>Small Intestine (fatty acids and amino acids, PNS)</a:t>
                      </a:r>
                    </a:p>
                  </a:txBody>
                  <a:tcPr/>
                </a:tc>
                <a:tc>
                  <a:txBody>
                    <a:bodyPr/>
                    <a:lstStyle/>
                    <a:p>
                      <a:r>
                        <a:rPr lang="en-US" dirty="0"/>
                        <a:t>Bile Secretion, Pancreatic Enzyme Secretion, reduces motility</a:t>
                      </a:r>
                    </a:p>
                  </a:txBody>
                  <a:tcPr/>
                </a:tc>
                <a:extLst>
                  <a:ext uri="{0D108BD9-81ED-4DB2-BD59-A6C34878D82A}">
                    <a16:rowId xmlns:a16="http://schemas.microsoft.com/office/drawing/2014/main" val="78757234"/>
                  </a:ext>
                </a:extLst>
              </a:tr>
              <a:tr h="370840">
                <a:tc>
                  <a:txBody>
                    <a:bodyPr/>
                    <a:lstStyle/>
                    <a:p>
                      <a:r>
                        <a:rPr lang="en-US" dirty="0"/>
                        <a:t>Motilin</a:t>
                      </a:r>
                    </a:p>
                  </a:txBody>
                  <a:tcPr/>
                </a:tc>
                <a:tc>
                  <a:txBody>
                    <a:bodyPr/>
                    <a:lstStyle/>
                    <a:p>
                      <a:r>
                        <a:rPr lang="en-US" dirty="0"/>
                        <a:t>Small Intestine</a:t>
                      </a:r>
                    </a:p>
                  </a:txBody>
                  <a:tcPr/>
                </a:tc>
                <a:tc>
                  <a:txBody>
                    <a:bodyPr/>
                    <a:lstStyle/>
                    <a:p>
                      <a:r>
                        <a:rPr lang="en-US" dirty="0"/>
                        <a:t>Increased motility</a:t>
                      </a:r>
                    </a:p>
                  </a:txBody>
                  <a:tcPr/>
                </a:tc>
                <a:extLst>
                  <a:ext uri="{0D108BD9-81ED-4DB2-BD59-A6C34878D82A}">
                    <a16:rowId xmlns:a16="http://schemas.microsoft.com/office/drawing/2014/main" val="2029552163"/>
                  </a:ext>
                </a:extLst>
              </a:tr>
              <a:tr h="370840">
                <a:tc>
                  <a:txBody>
                    <a:bodyPr/>
                    <a:lstStyle/>
                    <a:p>
                      <a:r>
                        <a:rPr lang="en-US" dirty="0"/>
                        <a:t>Parasympathetic Nervous System</a:t>
                      </a:r>
                    </a:p>
                  </a:txBody>
                  <a:tcPr/>
                </a:tc>
                <a:tc>
                  <a:txBody>
                    <a:bodyPr/>
                    <a:lstStyle/>
                    <a:p>
                      <a:r>
                        <a:rPr lang="en-US" dirty="0"/>
                        <a:t>Brain</a:t>
                      </a:r>
                    </a:p>
                  </a:txBody>
                  <a:tcPr/>
                </a:tc>
                <a:tc>
                  <a:txBody>
                    <a:bodyPr/>
                    <a:lstStyle/>
                    <a:p>
                      <a:r>
                        <a:rPr lang="en-US" dirty="0"/>
                        <a:t>Rest and digest, release of CCK, Gastrin</a:t>
                      </a:r>
                    </a:p>
                  </a:txBody>
                  <a:tcPr/>
                </a:tc>
                <a:extLst>
                  <a:ext uri="{0D108BD9-81ED-4DB2-BD59-A6C34878D82A}">
                    <a16:rowId xmlns:a16="http://schemas.microsoft.com/office/drawing/2014/main" val="2908856720"/>
                  </a:ext>
                </a:extLst>
              </a:tr>
              <a:tr h="370840">
                <a:tc>
                  <a:txBody>
                    <a:bodyPr/>
                    <a:lstStyle/>
                    <a:p>
                      <a:r>
                        <a:rPr lang="en-US" dirty="0"/>
                        <a:t>Sympathetic Nervous System</a:t>
                      </a:r>
                    </a:p>
                  </a:txBody>
                  <a:tcPr/>
                </a:tc>
                <a:tc>
                  <a:txBody>
                    <a:bodyPr/>
                    <a:lstStyle/>
                    <a:p>
                      <a:r>
                        <a:rPr lang="en-US" dirty="0"/>
                        <a:t>Brain</a:t>
                      </a:r>
                    </a:p>
                  </a:txBody>
                  <a:tcPr/>
                </a:tc>
                <a:tc>
                  <a:txBody>
                    <a:bodyPr/>
                    <a:lstStyle/>
                    <a:p>
                      <a:r>
                        <a:rPr lang="en-US" dirty="0"/>
                        <a:t>Fight or flight, pyloric sphincter</a:t>
                      </a:r>
                    </a:p>
                  </a:txBody>
                  <a:tcPr/>
                </a:tc>
                <a:extLst>
                  <a:ext uri="{0D108BD9-81ED-4DB2-BD59-A6C34878D82A}">
                    <a16:rowId xmlns:a16="http://schemas.microsoft.com/office/drawing/2014/main" val="4203430375"/>
                  </a:ext>
                </a:extLst>
              </a:tr>
            </a:tbl>
          </a:graphicData>
        </a:graphic>
      </p:graphicFrame>
    </p:spTree>
    <p:extLst>
      <p:ext uri="{BB962C8B-B14F-4D97-AF65-F5344CB8AC3E}">
        <p14:creationId xmlns:p14="http://schemas.microsoft.com/office/powerpoint/2010/main" val="3845102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DF01-7DE7-A845-A1D0-2DDC643EB124}"/>
              </a:ext>
            </a:extLst>
          </p:cNvPr>
          <p:cNvSpPr>
            <a:spLocks noGrp="1"/>
          </p:cNvSpPr>
          <p:nvPr>
            <p:ph type="title"/>
          </p:nvPr>
        </p:nvSpPr>
        <p:spPr/>
        <p:txBody>
          <a:bodyPr/>
          <a:lstStyle/>
          <a:p>
            <a:r>
              <a:rPr lang="en-US" dirty="0"/>
              <a:t>Interested in, or need a refresher in anatomy?</a:t>
            </a:r>
          </a:p>
        </p:txBody>
      </p:sp>
      <p:pic>
        <p:nvPicPr>
          <p:cNvPr id="4" name="Picture 3">
            <a:extLst>
              <a:ext uri="{FF2B5EF4-FFF2-40B4-BE49-F238E27FC236}">
                <a16:creationId xmlns:a16="http://schemas.microsoft.com/office/drawing/2014/main" id="{12311B63-412A-A840-99AE-E86BA5F2D793}"/>
              </a:ext>
            </a:extLst>
          </p:cNvPr>
          <p:cNvPicPr>
            <a:picLocks noChangeAspect="1"/>
          </p:cNvPicPr>
          <p:nvPr/>
        </p:nvPicPr>
        <p:blipFill>
          <a:blip r:embed="rId2"/>
          <a:stretch>
            <a:fillRect/>
          </a:stretch>
        </p:blipFill>
        <p:spPr>
          <a:xfrm>
            <a:off x="2032000" y="1460500"/>
            <a:ext cx="8128000" cy="5397500"/>
          </a:xfrm>
          <a:prstGeom prst="rect">
            <a:avLst/>
          </a:prstGeom>
        </p:spPr>
      </p:pic>
    </p:spTree>
    <p:extLst>
      <p:ext uri="{BB962C8B-B14F-4D97-AF65-F5344CB8AC3E}">
        <p14:creationId xmlns:p14="http://schemas.microsoft.com/office/powerpoint/2010/main" val="3242054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A07395-6388-D74E-9B0D-010EF14CCC54}"/>
              </a:ext>
            </a:extLst>
          </p:cNvPr>
          <p:cNvSpPr>
            <a:spLocks noGrp="1"/>
          </p:cNvSpPr>
          <p:nvPr>
            <p:ph type="title"/>
          </p:nvPr>
        </p:nvSpPr>
        <p:spPr/>
        <p:txBody>
          <a:bodyPr/>
          <a:lstStyle/>
          <a:p>
            <a:r>
              <a:rPr lang="en-US" dirty="0"/>
              <a:t>Energy Expenditure</a:t>
            </a:r>
          </a:p>
        </p:txBody>
      </p:sp>
      <p:sp>
        <p:nvSpPr>
          <p:cNvPr id="5" name="Text Placeholder 4">
            <a:extLst>
              <a:ext uri="{FF2B5EF4-FFF2-40B4-BE49-F238E27FC236}">
                <a16:creationId xmlns:a16="http://schemas.microsoft.com/office/drawing/2014/main" id="{5D4294A3-14EF-7048-8927-6B892E2843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4221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670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AD15-0F16-6D49-9158-2F37DF25A583}"/>
              </a:ext>
            </a:extLst>
          </p:cNvPr>
          <p:cNvSpPr>
            <a:spLocks noGrp="1"/>
          </p:cNvSpPr>
          <p:nvPr>
            <p:ph type="title"/>
          </p:nvPr>
        </p:nvSpPr>
        <p:spPr/>
        <p:txBody>
          <a:bodyPr/>
          <a:lstStyle/>
          <a:p>
            <a:r>
              <a:rPr lang="en-US" dirty="0"/>
              <a:t>Energy Expenditure and Metabolism</a:t>
            </a:r>
          </a:p>
        </p:txBody>
      </p:sp>
      <p:pic>
        <p:nvPicPr>
          <p:cNvPr id="4" name="Picture 3">
            <a:extLst>
              <a:ext uri="{FF2B5EF4-FFF2-40B4-BE49-F238E27FC236}">
                <a16:creationId xmlns:a16="http://schemas.microsoft.com/office/drawing/2014/main" id="{D48228C4-62E2-3B42-9C23-14E29D674B81}"/>
              </a:ext>
            </a:extLst>
          </p:cNvPr>
          <p:cNvPicPr>
            <a:picLocks noChangeAspect="1"/>
          </p:cNvPicPr>
          <p:nvPr/>
        </p:nvPicPr>
        <p:blipFill>
          <a:blip r:embed="rId2"/>
          <a:stretch>
            <a:fillRect/>
          </a:stretch>
        </p:blipFill>
        <p:spPr>
          <a:xfrm>
            <a:off x="431800" y="1690688"/>
            <a:ext cx="10922000" cy="4254500"/>
          </a:xfrm>
          <a:prstGeom prst="rect">
            <a:avLst/>
          </a:prstGeom>
        </p:spPr>
      </p:pic>
    </p:spTree>
    <p:extLst>
      <p:ext uri="{BB962C8B-B14F-4D97-AF65-F5344CB8AC3E}">
        <p14:creationId xmlns:p14="http://schemas.microsoft.com/office/powerpoint/2010/main" val="605372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36" y="365125"/>
            <a:ext cx="11643732" cy="1325563"/>
          </a:xfrm>
        </p:spPr>
        <p:txBody>
          <a:bodyPr>
            <a:normAutofit/>
          </a:bodyPr>
          <a:lstStyle/>
          <a:p>
            <a:r>
              <a:rPr lang="en-US" dirty="0"/>
              <a:t>Major Determinants of Resting Energy Expenditure</a:t>
            </a:r>
          </a:p>
        </p:txBody>
      </p:sp>
      <p:sp>
        <p:nvSpPr>
          <p:cNvPr id="6" name="Content Placeholder 5"/>
          <p:cNvSpPr>
            <a:spLocks noGrp="1"/>
          </p:cNvSpPr>
          <p:nvPr>
            <p:ph idx="1"/>
          </p:nvPr>
        </p:nvSpPr>
        <p:spPr>
          <a:xfrm>
            <a:off x="5985469" y="1600201"/>
            <a:ext cx="5963724" cy="4525963"/>
          </a:xfrm>
        </p:spPr>
        <p:txBody>
          <a:bodyPr>
            <a:normAutofit/>
          </a:bodyPr>
          <a:lstStyle/>
          <a:p>
            <a:r>
              <a:rPr lang="en-US" dirty="0"/>
              <a:t>Amount of metabolically active tissue (fat-free mass)</a:t>
            </a:r>
          </a:p>
          <a:p>
            <a:r>
              <a:rPr lang="en-US" dirty="0"/>
              <a:t>Strong relationship between REE and Fat-Free Mass</a:t>
            </a:r>
          </a:p>
          <a:p>
            <a:r>
              <a:rPr lang="en-US" dirty="0"/>
              <a:t>Modified by</a:t>
            </a:r>
          </a:p>
          <a:p>
            <a:pPr lvl="1"/>
            <a:r>
              <a:rPr lang="en-US" dirty="0"/>
              <a:t>Age (declines with age)</a:t>
            </a:r>
          </a:p>
          <a:p>
            <a:pPr lvl="1"/>
            <a:r>
              <a:rPr lang="en-US" dirty="0"/>
              <a:t>Sex (~11% higher in males)</a:t>
            </a:r>
          </a:p>
          <a:p>
            <a:pPr lvl="1"/>
            <a:r>
              <a:rPr lang="en-US" dirty="0"/>
              <a:t>Genetics (V</a:t>
            </a:r>
            <a:r>
              <a:rPr lang="en-US" baseline="-25000" dirty="0"/>
              <a:t>g</a:t>
            </a:r>
            <a:r>
              <a:rPr lang="en-US" dirty="0"/>
              <a:t> ~ 11%)</a:t>
            </a:r>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24078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blinds(horizontal)">
                                      <p:cBhvr>
                                        <p:cTn id="26"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E8D2-AE0C-814F-B635-9CBC37D10D3B}"/>
              </a:ext>
            </a:extLst>
          </p:cNvPr>
          <p:cNvSpPr>
            <a:spLocks noGrp="1"/>
          </p:cNvSpPr>
          <p:nvPr>
            <p:ph type="title"/>
          </p:nvPr>
        </p:nvSpPr>
        <p:spPr/>
        <p:txBody>
          <a:bodyPr/>
          <a:lstStyle/>
          <a:p>
            <a:r>
              <a:rPr lang="en-US" dirty="0"/>
              <a:t>Using Energy Balance Concepts</a:t>
            </a:r>
          </a:p>
        </p:txBody>
      </p:sp>
      <p:sp>
        <p:nvSpPr>
          <p:cNvPr id="3" name="Content Placeholder 2">
            <a:extLst>
              <a:ext uri="{FF2B5EF4-FFF2-40B4-BE49-F238E27FC236}">
                <a16:creationId xmlns:a16="http://schemas.microsoft.com/office/drawing/2014/main" id="{861588DE-EDDC-FE47-8A56-09E3F5F427F4}"/>
              </a:ext>
            </a:extLst>
          </p:cNvPr>
          <p:cNvSpPr>
            <a:spLocks noGrp="1"/>
          </p:cNvSpPr>
          <p:nvPr>
            <p:ph idx="1"/>
          </p:nvPr>
        </p:nvSpPr>
        <p:spPr/>
        <p:txBody>
          <a:bodyPr/>
          <a:lstStyle/>
          <a:p>
            <a:r>
              <a:rPr lang="en-US" dirty="0"/>
              <a:t>If one knows the energy intake, and the energy expenditure you can calculate energy surplus (or deficit)</a:t>
            </a:r>
          </a:p>
          <a:p>
            <a:r>
              <a:rPr lang="en-US" dirty="0"/>
              <a:t>This surplus (or deficit) changes the energy stored in our body (primarily in our fat depots)</a:t>
            </a:r>
          </a:p>
          <a:p>
            <a:pPr marL="0" indent="0">
              <a:buNone/>
            </a:pPr>
            <a:endParaRPr lang="en-US" dirty="0"/>
          </a:p>
        </p:txBody>
      </p:sp>
      <p:pic>
        <p:nvPicPr>
          <p:cNvPr id="5" name="Picture 4">
            <a:extLst>
              <a:ext uri="{FF2B5EF4-FFF2-40B4-BE49-F238E27FC236}">
                <a16:creationId xmlns:a16="http://schemas.microsoft.com/office/drawing/2014/main" id="{E864FB52-EDD6-DE43-B3CC-43ABD7579F3A}"/>
              </a:ext>
            </a:extLst>
          </p:cNvPr>
          <p:cNvPicPr>
            <a:picLocks noChangeAspect="1"/>
          </p:cNvPicPr>
          <p:nvPr/>
        </p:nvPicPr>
        <p:blipFill>
          <a:blip r:embed="rId2"/>
          <a:stretch>
            <a:fillRect/>
          </a:stretch>
        </p:blipFill>
        <p:spPr>
          <a:xfrm>
            <a:off x="838200" y="4754600"/>
            <a:ext cx="10373893" cy="374960"/>
          </a:xfrm>
          <a:prstGeom prst="rect">
            <a:avLst/>
          </a:prstGeom>
        </p:spPr>
      </p:pic>
    </p:spTree>
    <p:extLst>
      <p:ext uri="{BB962C8B-B14F-4D97-AF65-F5344CB8AC3E}">
        <p14:creationId xmlns:p14="http://schemas.microsoft.com/office/powerpoint/2010/main" val="2975966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9243-8EA7-2049-8248-0B0857EE11A4}"/>
              </a:ext>
            </a:extLst>
          </p:cNvPr>
          <p:cNvSpPr>
            <a:spLocks noGrp="1"/>
          </p:cNvSpPr>
          <p:nvPr>
            <p:ph type="title"/>
          </p:nvPr>
        </p:nvSpPr>
        <p:spPr/>
        <p:txBody>
          <a:bodyPr/>
          <a:lstStyle/>
          <a:p>
            <a:r>
              <a:rPr lang="en-US" dirty="0"/>
              <a:t>Deriving 500 Calorie “Rule”</a:t>
            </a:r>
          </a:p>
        </p:txBody>
      </p:sp>
      <p:sp>
        <p:nvSpPr>
          <p:cNvPr id="3" name="Content Placeholder 2">
            <a:extLst>
              <a:ext uri="{FF2B5EF4-FFF2-40B4-BE49-F238E27FC236}">
                <a16:creationId xmlns:a16="http://schemas.microsoft.com/office/drawing/2014/main" id="{D6D6971D-7D45-BF40-AC18-3AC87846755D}"/>
              </a:ext>
            </a:extLst>
          </p:cNvPr>
          <p:cNvSpPr>
            <a:spLocks noGrp="1"/>
          </p:cNvSpPr>
          <p:nvPr>
            <p:ph idx="1"/>
          </p:nvPr>
        </p:nvSpPr>
        <p:spPr/>
        <p:txBody>
          <a:bodyPr>
            <a:normAutofit/>
          </a:bodyPr>
          <a:lstStyle/>
          <a:p>
            <a:pPr marL="0" indent="0">
              <a:buNone/>
            </a:pPr>
            <a:endParaRPr lang="en-US" dirty="0"/>
          </a:p>
          <a:p>
            <a:pPr marL="514350" indent="-514350">
              <a:buFont typeface="+mj-lt"/>
              <a:buAutoNum type="arabicPeriod"/>
            </a:pPr>
            <a:r>
              <a:rPr lang="en-US" dirty="0"/>
              <a:t>Calculate the number of calories stored in one pound (454g) of fat tissue based on its Atwater factor and the percent of lipid in fat (87% lipid).</a:t>
            </a:r>
          </a:p>
          <a:p>
            <a:pPr marL="514350" indent="-514350">
              <a:buFont typeface="+mj-lt"/>
              <a:buAutoNum type="arabicPeriod"/>
            </a:pPr>
            <a:r>
              <a:rPr lang="en-US" dirty="0"/>
              <a:t>What daily caloric deficit would be needed, presuming Energy Expenditure is constant.  Calculate this for a timeframe of:</a:t>
            </a:r>
          </a:p>
          <a:p>
            <a:pPr lvl="2"/>
            <a:r>
              <a:rPr lang="en-US" dirty="0"/>
              <a:t>One week</a:t>
            </a:r>
          </a:p>
          <a:p>
            <a:pPr lvl="2"/>
            <a:r>
              <a:rPr lang="en-US" dirty="0"/>
              <a:t>One month</a:t>
            </a:r>
          </a:p>
          <a:p>
            <a:pPr lvl="2"/>
            <a:r>
              <a:rPr lang="en-US" dirty="0"/>
              <a:t>One day</a:t>
            </a:r>
          </a:p>
        </p:txBody>
      </p:sp>
    </p:spTree>
    <p:extLst>
      <p:ext uri="{BB962C8B-B14F-4D97-AF65-F5344CB8AC3E}">
        <p14:creationId xmlns:p14="http://schemas.microsoft.com/office/powerpoint/2010/main" val="1018885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9ED1-48A6-654C-9D6D-E5A6BACC9AE4}"/>
              </a:ext>
            </a:extLst>
          </p:cNvPr>
          <p:cNvSpPr>
            <a:spLocks noGrp="1"/>
          </p:cNvSpPr>
          <p:nvPr>
            <p:ph type="title"/>
          </p:nvPr>
        </p:nvSpPr>
        <p:spPr/>
        <p:txBody>
          <a:bodyPr/>
          <a:lstStyle/>
          <a:p>
            <a:r>
              <a:rPr lang="en-US" dirty="0"/>
              <a:t>Graded Quiz Question #3</a:t>
            </a:r>
          </a:p>
        </p:txBody>
      </p:sp>
      <p:sp>
        <p:nvSpPr>
          <p:cNvPr id="3" name="Content Placeholder 2">
            <a:extLst>
              <a:ext uri="{FF2B5EF4-FFF2-40B4-BE49-F238E27FC236}">
                <a16:creationId xmlns:a16="http://schemas.microsoft.com/office/drawing/2014/main" id="{DC2A1A9D-FBAE-9E4F-B803-7BE098AC0A90}"/>
              </a:ext>
            </a:extLst>
          </p:cNvPr>
          <p:cNvSpPr>
            <a:spLocks noGrp="1"/>
          </p:cNvSpPr>
          <p:nvPr>
            <p:ph idx="1"/>
          </p:nvPr>
        </p:nvSpPr>
        <p:spPr/>
        <p:txBody>
          <a:bodyPr/>
          <a:lstStyle/>
          <a:p>
            <a:r>
              <a:rPr lang="en-US" dirty="0"/>
              <a:t>Which hormone is secreted from your gut when it is </a:t>
            </a:r>
            <a:r>
              <a:rPr lang="en-US" b="1" u="sng" dirty="0"/>
              <a:t>not</a:t>
            </a:r>
            <a:r>
              <a:rPr lang="en-US" dirty="0"/>
              <a:t> full</a:t>
            </a:r>
          </a:p>
          <a:p>
            <a:pPr marL="971550" lvl="1" indent="-514350">
              <a:buFont typeface="+mj-lt"/>
              <a:buAutoNum type="alphaUcPeriod"/>
            </a:pPr>
            <a:r>
              <a:rPr lang="en-US" dirty="0"/>
              <a:t>Gastrin</a:t>
            </a:r>
          </a:p>
          <a:p>
            <a:pPr marL="971550" lvl="1" indent="-514350">
              <a:buFont typeface="+mj-lt"/>
              <a:buAutoNum type="alphaUcPeriod"/>
            </a:pPr>
            <a:r>
              <a:rPr lang="en-US" dirty="0"/>
              <a:t>CCK</a:t>
            </a:r>
          </a:p>
          <a:p>
            <a:pPr marL="971550" lvl="1" indent="-514350">
              <a:buFont typeface="+mj-lt"/>
              <a:buAutoNum type="alphaUcPeriod"/>
            </a:pPr>
            <a:r>
              <a:rPr lang="en-US" dirty="0"/>
              <a:t>Ghrelin</a:t>
            </a:r>
          </a:p>
          <a:p>
            <a:pPr marL="971550" lvl="1" indent="-514350">
              <a:buFont typeface="+mj-lt"/>
              <a:buAutoNum type="alphaUcPeriod"/>
            </a:pPr>
            <a:r>
              <a:rPr lang="en-US" dirty="0"/>
              <a:t>GLP1</a:t>
            </a:r>
          </a:p>
        </p:txBody>
      </p:sp>
    </p:spTree>
    <p:extLst>
      <p:ext uri="{BB962C8B-B14F-4D97-AF65-F5344CB8AC3E}">
        <p14:creationId xmlns:p14="http://schemas.microsoft.com/office/powerpoint/2010/main" val="4258056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4786-7BD3-6240-AD0A-131842C7299E}"/>
              </a:ext>
            </a:extLst>
          </p:cNvPr>
          <p:cNvSpPr>
            <a:spLocks noGrp="1"/>
          </p:cNvSpPr>
          <p:nvPr>
            <p:ph type="title"/>
          </p:nvPr>
        </p:nvSpPr>
        <p:spPr/>
        <p:txBody>
          <a:bodyPr/>
          <a:lstStyle/>
          <a:p>
            <a:r>
              <a:rPr lang="en-US" dirty="0"/>
              <a:t>This does not work, why?</a:t>
            </a:r>
          </a:p>
        </p:txBody>
      </p:sp>
      <p:sp>
        <p:nvSpPr>
          <p:cNvPr id="4" name="Text Placeholder 3">
            <a:extLst>
              <a:ext uri="{FF2B5EF4-FFF2-40B4-BE49-F238E27FC236}">
                <a16:creationId xmlns:a16="http://schemas.microsoft.com/office/drawing/2014/main" id="{15503121-B9C0-3841-BF16-C23BC2136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9602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t>Le</a:t>
            </a:r>
            <a:r>
              <a:rPr lang="en-US" b="1" dirty="0" err="1">
                <a:effectLst/>
              </a:rPr>
              <a:t>ibel</a:t>
            </a:r>
            <a:r>
              <a:rPr lang="en-US" b="1" dirty="0">
                <a:effectLst/>
              </a:rPr>
              <a:t> R, </a:t>
            </a:r>
            <a:r>
              <a:rPr lang="en-US" b="1" dirty="0" err="1">
                <a:effectLst/>
              </a:rPr>
              <a:t>Osenbaum</a:t>
            </a:r>
            <a:r>
              <a:rPr lang="en-US" b="1" dirty="0">
                <a:effectLst/>
              </a:rPr>
              <a:t> MIR, </a:t>
            </a:r>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2"/>
              </a:rPr>
              <a:t>http://dx.doi.org/10.1056/NEJM199503093321001</a:t>
            </a:r>
            <a:endParaRPr lang="en-US" dirty="0">
              <a:effectLst/>
            </a:endParaRPr>
          </a:p>
          <a:p>
            <a:endParaRPr lang="en-US" dirty="0"/>
          </a:p>
        </p:txBody>
      </p:sp>
      <p:pic>
        <p:nvPicPr>
          <p:cNvPr id="5" name="Picture 4"/>
          <p:cNvPicPr>
            <a:picLocks noChangeAspect="1"/>
          </p:cNvPicPr>
          <p:nvPr/>
        </p:nvPicPr>
        <p:blipFill>
          <a:blip r:embed="rId3"/>
          <a:stretch>
            <a:fillRect/>
          </a:stretch>
        </p:blipFill>
        <p:spPr>
          <a:xfrm>
            <a:off x="6556917" y="1493629"/>
            <a:ext cx="5287753" cy="3659934"/>
          </a:xfrm>
          <a:prstGeom prst="rect">
            <a:avLst/>
          </a:prstGeom>
        </p:spPr>
      </p:pic>
      <p:pic>
        <p:nvPicPr>
          <p:cNvPr id="3" name="Picture 2">
            <a:extLst>
              <a:ext uri="{FF2B5EF4-FFF2-40B4-BE49-F238E27FC236}">
                <a16:creationId xmlns:a16="http://schemas.microsoft.com/office/drawing/2014/main" id="{84296858-7440-944E-972E-A01BE22E8DBB}"/>
              </a:ext>
            </a:extLst>
          </p:cNvPr>
          <p:cNvPicPr>
            <a:picLocks noChangeAspect="1"/>
          </p:cNvPicPr>
          <p:nvPr/>
        </p:nvPicPr>
        <p:blipFill>
          <a:blip r:embed="rId4"/>
          <a:stretch>
            <a:fillRect/>
          </a:stretch>
        </p:blipFill>
        <p:spPr>
          <a:xfrm>
            <a:off x="0" y="1936864"/>
            <a:ext cx="6471494" cy="2970522"/>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1ED0-786D-AA42-9A62-01196C9D7367}"/>
              </a:ext>
            </a:extLst>
          </p:cNvPr>
          <p:cNvSpPr>
            <a:spLocks noGrp="1"/>
          </p:cNvSpPr>
          <p:nvPr>
            <p:ph type="title"/>
          </p:nvPr>
        </p:nvSpPr>
        <p:spPr/>
        <p:txBody>
          <a:bodyPr/>
          <a:lstStyle/>
          <a:p>
            <a:r>
              <a:rPr lang="en-US" dirty="0"/>
              <a:t>A dynamic model of weight loss</a:t>
            </a:r>
          </a:p>
        </p:txBody>
      </p:sp>
      <p:sp>
        <p:nvSpPr>
          <p:cNvPr id="3" name="Content Placeholder 2">
            <a:extLst>
              <a:ext uri="{FF2B5EF4-FFF2-40B4-BE49-F238E27FC236}">
                <a16:creationId xmlns:a16="http://schemas.microsoft.com/office/drawing/2014/main" id="{FF178B54-A20E-D240-9C6A-033076223BA7}"/>
              </a:ext>
            </a:extLst>
          </p:cNvPr>
          <p:cNvSpPr>
            <a:spLocks noGrp="1"/>
          </p:cNvSpPr>
          <p:nvPr>
            <p:ph idx="1"/>
          </p:nvPr>
        </p:nvSpPr>
        <p:spPr>
          <a:xfrm>
            <a:off x="838200" y="1825625"/>
            <a:ext cx="5237136" cy="4351338"/>
          </a:xfrm>
        </p:spPr>
        <p:txBody>
          <a:bodyPr/>
          <a:lstStyle/>
          <a:p>
            <a:pPr marL="514350" indent="-514350">
              <a:buFont typeface="+mj-lt"/>
              <a:buAutoNum type="arabicPeriod"/>
            </a:pPr>
            <a:r>
              <a:rPr lang="en-US" dirty="0"/>
              <a:t>Negative energy balance</a:t>
            </a:r>
          </a:p>
          <a:p>
            <a:pPr marL="514350" indent="-514350">
              <a:buFont typeface="+mj-lt"/>
              <a:buAutoNum type="arabicPeriod"/>
            </a:pPr>
            <a:r>
              <a:rPr lang="en-US" dirty="0"/>
              <a:t>Loss of mass</a:t>
            </a:r>
          </a:p>
          <a:p>
            <a:pPr marL="514350" indent="-514350">
              <a:buFont typeface="+mj-lt"/>
              <a:buAutoNum type="arabicPeriod"/>
            </a:pPr>
            <a:r>
              <a:rPr lang="en-US" dirty="0"/>
              <a:t>Reduction in energy expenditure</a:t>
            </a:r>
          </a:p>
          <a:p>
            <a:pPr marL="514350" indent="-514350">
              <a:buFont typeface="+mj-lt"/>
              <a:buAutoNum type="arabicPeriod"/>
            </a:pPr>
            <a:r>
              <a:rPr lang="en-US" dirty="0"/>
              <a:t>Less negative energy balance</a:t>
            </a:r>
          </a:p>
          <a:p>
            <a:pPr marL="514350" indent="-514350">
              <a:buFont typeface="+mj-lt"/>
              <a:buAutoNum type="arabicPeriod"/>
            </a:pPr>
            <a:r>
              <a:rPr lang="en-US" dirty="0"/>
              <a:t>Reduced weight loss</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532FB56-6888-5745-8ED5-FC76B978C554}"/>
              </a:ext>
            </a:extLst>
          </p:cNvPr>
          <p:cNvSpPr txBox="1"/>
          <p:nvPr/>
        </p:nvSpPr>
        <p:spPr>
          <a:xfrm>
            <a:off x="6612610" y="4137291"/>
            <a:ext cx="5579390" cy="584775"/>
          </a:xfrm>
          <a:prstGeom prst="rect">
            <a:avLst/>
          </a:prstGeom>
          <a:noFill/>
        </p:spPr>
        <p:txBody>
          <a:bodyPr wrap="square" rtlCol="0">
            <a:spAutoFit/>
          </a:bodyPr>
          <a:lstStyle/>
          <a:p>
            <a:r>
              <a:rPr lang="en-US" sz="3200" dirty="0">
                <a:hlinkClick r:id="rId2"/>
              </a:rPr>
              <a:t>https://www.niddk.nih.gov/bwp</a:t>
            </a:r>
            <a:endParaRPr lang="en-US" sz="3200" dirty="0"/>
          </a:p>
        </p:txBody>
      </p:sp>
      <p:sp>
        <p:nvSpPr>
          <p:cNvPr id="5" name="TextBox 4">
            <a:extLst>
              <a:ext uri="{FF2B5EF4-FFF2-40B4-BE49-F238E27FC236}">
                <a16:creationId xmlns:a16="http://schemas.microsoft.com/office/drawing/2014/main" id="{87344666-05BA-E445-845C-8095B2816356}"/>
              </a:ext>
            </a:extLst>
          </p:cNvPr>
          <p:cNvSpPr txBox="1"/>
          <p:nvPr/>
        </p:nvSpPr>
        <p:spPr>
          <a:xfrm>
            <a:off x="7879128" y="2616299"/>
            <a:ext cx="3852994" cy="1384995"/>
          </a:xfrm>
          <a:prstGeom prst="rect">
            <a:avLst/>
          </a:prstGeom>
          <a:noFill/>
        </p:spPr>
        <p:txBody>
          <a:bodyPr wrap="square" rtlCol="0">
            <a:spAutoFit/>
          </a:bodyPr>
          <a:lstStyle/>
          <a:p>
            <a:r>
              <a:rPr lang="en-US" sz="2800" dirty="0"/>
              <a:t>Dynamic modelling can be done using the NIH Body Weight Planner</a:t>
            </a:r>
          </a:p>
        </p:txBody>
      </p:sp>
    </p:spTree>
    <p:extLst>
      <p:ext uri="{BB962C8B-B14F-4D97-AF65-F5344CB8AC3E}">
        <p14:creationId xmlns:p14="http://schemas.microsoft.com/office/powerpoint/2010/main" val="191001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1D06-2013-7843-9069-8F060CE0A52C}"/>
              </a:ext>
            </a:extLst>
          </p:cNvPr>
          <p:cNvSpPr>
            <a:spLocks noGrp="1"/>
          </p:cNvSpPr>
          <p:nvPr>
            <p:ph type="title"/>
          </p:nvPr>
        </p:nvSpPr>
        <p:spPr/>
        <p:txBody>
          <a:bodyPr/>
          <a:lstStyle/>
          <a:p>
            <a:r>
              <a:rPr lang="en-US" dirty="0"/>
              <a:t>Public Policy and Caloric Elasticity</a:t>
            </a:r>
          </a:p>
        </p:txBody>
      </p:sp>
      <p:sp>
        <p:nvSpPr>
          <p:cNvPr id="3" name="Content Placeholder 2">
            <a:extLst>
              <a:ext uri="{FF2B5EF4-FFF2-40B4-BE49-F238E27FC236}">
                <a16:creationId xmlns:a16="http://schemas.microsoft.com/office/drawing/2014/main" id="{6C662CEB-FEA8-D54B-A51B-DC929A002AEA}"/>
              </a:ext>
            </a:extLst>
          </p:cNvPr>
          <p:cNvSpPr>
            <a:spLocks noGrp="1"/>
          </p:cNvSpPr>
          <p:nvPr>
            <p:ph idx="1"/>
          </p:nvPr>
        </p:nvSpPr>
        <p:spPr>
          <a:xfrm>
            <a:off x="838200" y="1825625"/>
            <a:ext cx="4431224" cy="4351338"/>
          </a:xfrm>
        </p:spPr>
        <p:txBody>
          <a:bodyPr/>
          <a:lstStyle/>
          <a:p>
            <a:r>
              <a:rPr lang="en-US" dirty="0"/>
              <a:t>USDA Report on a Soda Tax</a:t>
            </a:r>
          </a:p>
          <a:p>
            <a:pPr lvl="1"/>
            <a:r>
              <a:rPr lang="en-US" dirty="0"/>
              <a:t>Taxing Sodas at 20%</a:t>
            </a:r>
          </a:p>
          <a:p>
            <a:pPr lvl="1"/>
            <a:r>
              <a:rPr lang="en-US" dirty="0"/>
              <a:t>Estimated to reduce calories by 40 Cal/day</a:t>
            </a:r>
          </a:p>
          <a:p>
            <a:pPr lvl="1"/>
            <a:r>
              <a:rPr lang="en-US" dirty="0"/>
              <a:t>Projected 10% weight loss over 5 years</a:t>
            </a:r>
          </a:p>
          <a:p>
            <a:r>
              <a:rPr lang="en-US" dirty="0">
                <a:solidFill>
                  <a:schemeClr val="accent1">
                    <a:lumMod val="60000"/>
                    <a:lumOff val="40000"/>
                  </a:schemeClr>
                </a:solidFill>
              </a:rPr>
              <a:t>Non-adapted model</a:t>
            </a:r>
          </a:p>
          <a:p>
            <a:r>
              <a:rPr lang="en-US" dirty="0">
                <a:solidFill>
                  <a:srgbClr val="FF0000"/>
                </a:solidFill>
              </a:rPr>
              <a:t>Adaptive model</a:t>
            </a:r>
          </a:p>
        </p:txBody>
      </p:sp>
      <p:pic>
        <p:nvPicPr>
          <p:cNvPr id="4" name="Picture 3">
            <a:extLst>
              <a:ext uri="{FF2B5EF4-FFF2-40B4-BE49-F238E27FC236}">
                <a16:creationId xmlns:a16="http://schemas.microsoft.com/office/drawing/2014/main" id="{469F56AB-EB74-CC47-9F45-DE6D2858A1FA}"/>
              </a:ext>
            </a:extLst>
          </p:cNvPr>
          <p:cNvPicPr>
            <a:picLocks noChangeAspect="1"/>
          </p:cNvPicPr>
          <p:nvPr/>
        </p:nvPicPr>
        <p:blipFill>
          <a:blip r:embed="rId2"/>
          <a:stretch>
            <a:fillRect/>
          </a:stretch>
        </p:blipFill>
        <p:spPr>
          <a:xfrm>
            <a:off x="5854590" y="1307170"/>
            <a:ext cx="4803079" cy="3838268"/>
          </a:xfrm>
          <a:prstGeom prst="rect">
            <a:avLst/>
          </a:prstGeom>
        </p:spPr>
      </p:pic>
      <p:sp>
        <p:nvSpPr>
          <p:cNvPr id="5" name="Rectangle 4">
            <a:extLst>
              <a:ext uri="{FF2B5EF4-FFF2-40B4-BE49-F238E27FC236}">
                <a16:creationId xmlns:a16="http://schemas.microsoft.com/office/drawing/2014/main" id="{49CF0D7B-E14A-454D-A64B-42C77D9852AB}"/>
              </a:ext>
            </a:extLst>
          </p:cNvPr>
          <p:cNvSpPr/>
          <p:nvPr/>
        </p:nvSpPr>
        <p:spPr>
          <a:xfrm>
            <a:off x="5620718" y="5309108"/>
            <a:ext cx="6096000" cy="646331"/>
          </a:xfrm>
          <a:prstGeom prst="rect">
            <a:avLst/>
          </a:prstGeom>
        </p:spPr>
        <p:txBody>
          <a:bodyPr>
            <a:spAutoFit/>
          </a:bodyPr>
          <a:lstStyle/>
          <a:p>
            <a:pPr marL="406400" indent="-406400"/>
            <a:r>
              <a:rPr lang="en-US" dirty="0"/>
              <a:t>Hall, K. D. </a:t>
            </a:r>
            <a:r>
              <a:rPr lang="en-US" i="1" dirty="0"/>
              <a:t>et al.</a:t>
            </a:r>
            <a:r>
              <a:rPr lang="en-US" dirty="0"/>
              <a:t> Quantification of the effect of energy imbalance on bodyweight. </a:t>
            </a:r>
            <a:r>
              <a:rPr lang="en-US" i="1" dirty="0"/>
              <a:t>Lancet</a:t>
            </a:r>
            <a:r>
              <a:rPr lang="en-US" dirty="0"/>
              <a:t> </a:t>
            </a:r>
            <a:r>
              <a:rPr lang="en-US" b="1" dirty="0"/>
              <a:t>378,</a:t>
            </a:r>
            <a:r>
              <a:rPr lang="en-US" dirty="0"/>
              <a:t> 826–837 (2011).</a:t>
            </a:r>
            <a:endParaRPr lang="en-US" dirty="0">
              <a:effectLst/>
            </a:endParaRPr>
          </a:p>
        </p:txBody>
      </p:sp>
    </p:spTree>
    <p:extLst>
      <p:ext uri="{BB962C8B-B14F-4D97-AF65-F5344CB8AC3E}">
        <p14:creationId xmlns:p14="http://schemas.microsoft.com/office/powerpoint/2010/main" val="4251891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DA9C1-0B4D-2242-9250-40F03E76AAE7}"/>
              </a:ext>
            </a:extLst>
          </p:cNvPr>
          <p:cNvSpPr>
            <a:spLocks noGrp="1"/>
          </p:cNvSpPr>
          <p:nvPr>
            <p:ph type="title"/>
          </p:nvPr>
        </p:nvSpPr>
        <p:spPr/>
        <p:txBody>
          <a:bodyPr/>
          <a:lstStyle/>
          <a:p>
            <a:r>
              <a:rPr lang="en-US" dirty="0"/>
              <a:t>How is appetite modified by weight loss?</a:t>
            </a:r>
          </a:p>
        </p:txBody>
      </p:sp>
      <p:sp>
        <p:nvSpPr>
          <p:cNvPr id="5" name="Text Placeholder 4">
            <a:extLst>
              <a:ext uri="{FF2B5EF4-FFF2-40B4-BE49-F238E27FC236}">
                <a16:creationId xmlns:a16="http://schemas.microsoft.com/office/drawing/2014/main" id="{16DD73E8-DEDE-964C-B8D7-F5E113B054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1872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appetite hormones</a:t>
            </a:r>
          </a:p>
        </p:txBody>
      </p:sp>
      <p:sp>
        <p:nvSpPr>
          <p:cNvPr id="4" name="TextBox 3"/>
          <p:cNvSpPr txBox="1"/>
          <p:nvPr/>
        </p:nvSpPr>
        <p:spPr>
          <a:xfrm>
            <a:off x="1989992" y="5627077"/>
            <a:ext cx="8212015" cy="923330"/>
          </a:xfrm>
          <a:prstGeom prst="rect">
            <a:avLst/>
          </a:prstGeom>
          <a:noFill/>
        </p:spPr>
        <p:txBody>
          <a:bodyPr wrap="square" rtlCol="0">
            <a:spAutoFit/>
          </a:bodyPr>
          <a:lstStyle/>
          <a:p>
            <a:r>
              <a:rPr lang="en-US" dirty="0" err="1">
                <a:effectLst/>
              </a:rPr>
              <a:t>Sumithran</a:t>
            </a:r>
            <a:r>
              <a:rPr lang="en-US" dirty="0">
                <a:effectLst/>
              </a:rPr>
              <a:t> P, Prendergast LA, </a:t>
            </a:r>
            <a:r>
              <a:rPr lang="en-US" dirty="0" err="1">
                <a:effectLst/>
              </a:rPr>
              <a:t>Delbridge</a:t>
            </a:r>
            <a:r>
              <a:rPr lang="en-US" dirty="0">
                <a:effectLst/>
              </a:rPr>
              <a:t> E, Purcell K, </a:t>
            </a:r>
            <a:r>
              <a:rPr lang="en-US" dirty="0" err="1">
                <a:effectLst/>
              </a:rPr>
              <a:t>Shulkes</a:t>
            </a:r>
            <a:r>
              <a:rPr lang="en-US" dirty="0">
                <a:effectLst/>
              </a:rPr>
              <a:t> A, </a:t>
            </a:r>
            <a:r>
              <a:rPr lang="en-US" dirty="0" err="1">
                <a:effectLst/>
              </a:rPr>
              <a:t>Kriketos</a:t>
            </a:r>
            <a:r>
              <a:rPr lang="en-US" dirty="0">
                <a:effectLst/>
              </a:rPr>
              <a:t> A, </a:t>
            </a:r>
            <a:r>
              <a:rPr lang="en-US" dirty="0" err="1">
                <a:effectLst/>
              </a:rPr>
              <a:t>Proietto</a:t>
            </a:r>
            <a:r>
              <a:rPr lang="en-US" dirty="0">
                <a:effectLst/>
              </a:rPr>
              <a:t> J. </a:t>
            </a:r>
            <a:r>
              <a:rPr lang="en-US" b="1" dirty="0">
                <a:effectLst/>
              </a:rPr>
              <a:t>Long-Term Persistence of Hormonal Adaptations to Weight Loss. </a:t>
            </a:r>
            <a:r>
              <a:rPr lang="en-US" dirty="0">
                <a:effectLst/>
              </a:rPr>
              <a:t>N </a:t>
            </a:r>
            <a:r>
              <a:rPr lang="en-US" dirty="0" err="1">
                <a:effectLst/>
              </a:rPr>
              <a:t>Engl</a:t>
            </a:r>
            <a:r>
              <a:rPr lang="en-US" dirty="0">
                <a:effectLst/>
              </a:rPr>
              <a:t> J Med. 2011; 365: 1597–604. </a:t>
            </a:r>
            <a:r>
              <a:rPr lang="en-US" dirty="0" err="1">
                <a:effectLst/>
              </a:rPr>
              <a:t>doi</a:t>
            </a:r>
            <a:r>
              <a:rPr lang="en-US" dirty="0">
                <a:effectLst/>
              </a:rPr>
              <a:t>: 10.1056/NEJMoa1105816.</a:t>
            </a:r>
          </a:p>
        </p:txBody>
      </p:sp>
      <p:pic>
        <p:nvPicPr>
          <p:cNvPr id="6" name="Picture 5"/>
          <p:cNvPicPr>
            <a:picLocks noChangeAspect="1"/>
          </p:cNvPicPr>
          <p:nvPr/>
        </p:nvPicPr>
        <p:blipFill>
          <a:blip r:embed="rId2"/>
          <a:stretch>
            <a:fillRect/>
          </a:stretch>
        </p:blipFill>
        <p:spPr>
          <a:xfrm>
            <a:off x="0" y="1705494"/>
            <a:ext cx="12192000" cy="3447011"/>
          </a:xfrm>
          <a:prstGeom prst="rect">
            <a:avLst/>
          </a:prstGeom>
        </p:spPr>
      </p:pic>
      <p:sp>
        <p:nvSpPr>
          <p:cNvPr id="3" name="TextBox 2"/>
          <p:cNvSpPr txBox="1"/>
          <p:nvPr/>
        </p:nvSpPr>
        <p:spPr>
          <a:xfrm>
            <a:off x="6200775" y="1314450"/>
            <a:ext cx="5305620" cy="369332"/>
          </a:xfrm>
          <a:prstGeom prst="rect">
            <a:avLst/>
          </a:prstGeom>
          <a:noFill/>
        </p:spPr>
        <p:txBody>
          <a:bodyPr wrap="none" rtlCol="0">
            <a:spAutoFit/>
          </a:bodyPr>
          <a:lstStyle/>
          <a:p>
            <a:r>
              <a:rPr lang="en-US"/>
              <a:t>Why does ghrelin go down, but PYY go up with a meal?</a:t>
            </a:r>
          </a:p>
        </p:txBody>
      </p:sp>
    </p:spTree>
    <p:extLst>
      <p:ext uri="{BB962C8B-B14F-4D97-AF65-F5344CB8AC3E}">
        <p14:creationId xmlns:p14="http://schemas.microsoft.com/office/powerpoint/2010/main" val="70828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5519-1CD4-AD43-B408-F0125A1CACB6}"/>
              </a:ext>
            </a:extLst>
          </p:cNvPr>
          <p:cNvSpPr>
            <a:spLocks noGrp="1"/>
          </p:cNvSpPr>
          <p:nvPr>
            <p:ph type="title"/>
          </p:nvPr>
        </p:nvSpPr>
        <p:spPr/>
        <p:txBody>
          <a:bodyPr/>
          <a:lstStyle/>
          <a:p>
            <a:r>
              <a:rPr lang="en-US" dirty="0"/>
              <a:t>What would this do to hunger</a:t>
            </a:r>
          </a:p>
        </p:txBody>
      </p:sp>
      <p:sp>
        <p:nvSpPr>
          <p:cNvPr id="3" name="Content Placeholder 2">
            <a:extLst>
              <a:ext uri="{FF2B5EF4-FFF2-40B4-BE49-F238E27FC236}">
                <a16:creationId xmlns:a16="http://schemas.microsoft.com/office/drawing/2014/main" id="{E4E1C836-7DDD-F549-873D-80C2584AF849}"/>
              </a:ext>
            </a:extLst>
          </p:cNvPr>
          <p:cNvSpPr>
            <a:spLocks noGrp="1"/>
          </p:cNvSpPr>
          <p:nvPr>
            <p:ph idx="1"/>
          </p:nvPr>
        </p:nvSpPr>
        <p:spPr>
          <a:xfrm>
            <a:off x="838200" y="1825625"/>
            <a:ext cx="4577862" cy="4351338"/>
          </a:xfrm>
        </p:spPr>
        <p:txBody>
          <a:bodyPr/>
          <a:lstStyle/>
          <a:p>
            <a:r>
              <a:rPr lang="en-US" dirty="0"/>
              <a:t>Less PYY</a:t>
            </a:r>
          </a:p>
          <a:p>
            <a:r>
              <a:rPr lang="en-US" dirty="0"/>
              <a:t>More Ghrelin</a:t>
            </a:r>
          </a:p>
          <a:p>
            <a:endParaRPr lang="en-US" dirty="0"/>
          </a:p>
          <a:p>
            <a:pPr marL="514350" indent="-514350">
              <a:buFont typeface="+mj-lt"/>
              <a:buAutoNum type="alphaUcPeriod"/>
            </a:pPr>
            <a:r>
              <a:rPr lang="en-US" dirty="0"/>
              <a:t>Hungrier</a:t>
            </a:r>
          </a:p>
          <a:p>
            <a:pPr marL="514350" indent="-514350">
              <a:buFont typeface="+mj-lt"/>
              <a:buAutoNum type="alphaUcPeriod"/>
            </a:pPr>
            <a:r>
              <a:rPr lang="en-US" dirty="0"/>
              <a:t>Less Hungry</a:t>
            </a:r>
          </a:p>
          <a:p>
            <a:pPr marL="514350" indent="-514350">
              <a:buFont typeface="+mj-lt"/>
              <a:buAutoNum type="alphaUcPeriod"/>
            </a:pPr>
            <a:r>
              <a:rPr lang="en-US" dirty="0"/>
              <a:t>Would be Balanced</a:t>
            </a:r>
          </a:p>
        </p:txBody>
      </p:sp>
      <p:pic>
        <p:nvPicPr>
          <p:cNvPr id="4" name="Picture 3">
            <a:extLst>
              <a:ext uri="{FF2B5EF4-FFF2-40B4-BE49-F238E27FC236}">
                <a16:creationId xmlns:a16="http://schemas.microsoft.com/office/drawing/2014/main" id="{DDF317B5-9D00-054D-99D7-840ECA932CE9}"/>
              </a:ext>
            </a:extLst>
          </p:cNvPr>
          <p:cNvPicPr>
            <a:picLocks noChangeAspect="1"/>
          </p:cNvPicPr>
          <p:nvPr/>
        </p:nvPicPr>
        <p:blipFill>
          <a:blip r:embed="rId2"/>
          <a:stretch>
            <a:fillRect/>
          </a:stretch>
        </p:blipFill>
        <p:spPr>
          <a:xfrm>
            <a:off x="4686530" y="1468438"/>
            <a:ext cx="6067049" cy="5389562"/>
          </a:xfrm>
          <a:prstGeom prst="rect">
            <a:avLst/>
          </a:prstGeom>
        </p:spPr>
      </p:pic>
    </p:spTree>
    <p:extLst>
      <p:ext uri="{BB962C8B-B14F-4D97-AF65-F5344CB8AC3E}">
        <p14:creationId xmlns:p14="http://schemas.microsoft.com/office/powerpoint/2010/main" val="21602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hunger?</a:t>
            </a:r>
          </a:p>
        </p:txBody>
      </p:sp>
      <p:pic>
        <p:nvPicPr>
          <p:cNvPr id="4" name="Picture 3"/>
          <p:cNvPicPr>
            <a:picLocks noChangeAspect="1"/>
          </p:cNvPicPr>
          <p:nvPr/>
        </p:nvPicPr>
        <p:blipFill>
          <a:blip r:embed="rId2"/>
          <a:stretch>
            <a:fillRect/>
          </a:stretch>
        </p:blipFill>
        <p:spPr>
          <a:xfrm>
            <a:off x="3018692" y="1512277"/>
            <a:ext cx="5345723" cy="5345723"/>
          </a:xfrm>
          <a:prstGeom prst="rect">
            <a:avLst/>
          </a:prstGeom>
        </p:spPr>
      </p:pic>
    </p:spTree>
    <p:extLst>
      <p:ext uri="{BB962C8B-B14F-4D97-AF65-F5344CB8AC3E}">
        <p14:creationId xmlns:p14="http://schemas.microsoft.com/office/powerpoint/2010/main" val="1201002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8501-851B-334C-AE20-7D8475A23A87}"/>
              </a:ext>
            </a:extLst>
          </p:cNvPr>
          <p:cNvSpPr>
            <a:spLocks noGrp="1"/>
          </p:cNvSpPr>
          <p:nvPr>
            <p:ph type="title"/>
          </p:nvPr>
        </p:nvSpPr>
        <p:spPr/>
        <p:txBody>
          <a:bodyPr/>
          <a:lstStyle/>
          <a:p>
            <a:r>
              <a:rPr lang="en-US" dirty="0"/>
              <a:t>Implications for Treatment</a:t>
            </a:r>
          </a:p>
        </p:txBody>
      </p:sp>
      <p:sp>
        <p:nvSpPr>
          <p:cNvPr id="3" name="Content Placeholder 2">
            <a:extLst>
              <a:ext uri="{FF2B5EF4-FFF2-40B4-BE49-F238E27FC236}">
                <a16:creationId xmlns:a16="http://schemas.microsoft.com/office/drawing/2014/main" id="{83536C1B-762A-6E40-8E9C-CF4586DAF715}"/>
              </a:ext>
            </a:extLst>
          </p:cNvPr>
          <p:cNvSpPr>
            <a:spLocks noGrp="1"/>
          </p:cNvSpPr>
          <p:nvPr>
            <p:ph idx="1"/>
          </p:nvPr>
        </p:nvSpPr>
        <p:spPr/>
        <p:txBody>
          <a:bodyPr/>
          <a:lstStyle/>
          <a:p>
            <a:r>
              <a:rPr lang="en-US" dirty="0"/>
              <a:t>Imagine you are working in a weight management clinic.  </a:t>
            </a:r>
          </a:p>
          <a:p>
            <a:pPr marL="0" indent="0">
              <a:buNone/>
            </a:pPr>
            <a:endParaRPr lang="en-US" dirty="0"/>
          </a:p>
          <a:p>
            <a:r>
              <a:rPr lang="en-US" dirty="0"/>
              <a:t>A patient has lost weight, but reports feeling hungry. What advice would you give?</a:t>
            </a:r>
          </a:p>
          <a:p>
            <a:endParaRPr lang="en-US" dirty="0"/>
          </a:p>
          <a:p>
            <a:r>
              <a:rPr lang="en-US" dirty="0"/>
              <a:t>What are potential consequences of disregarding their reports?</a:t>
            </a:r>
          </a:p>
        </p:txBody>
      </p:sp>
    </p:spTree>
    <p:extLst>
      <p:ext uri="{BB962C8B-B14F-4D97-AF65-F5344CB8AC3E}">
        <p14:creationId xmlns:p14="http://schemas.microsoft.com/office/powerpoint/2010/main" val="422078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Essentiality, Energy and Efficiency</a:t>
            </a:r>
          </a:p>
        </p:txBody>
      </p:sp>
      <p:sp>
        <p:nvSpPr>
          <p:cNvPr id="3" name="Content Placeholder 2"/>
          <p:cNvSpPr>
            <a:spLocks noGrp="1"/>
          </p:cNvSpPr>
          <p:nvPr>
            <p:ph idx="1"/>
          </p:nvPr>
        </p:nvSpPr>
        <p:spPr>
          <a:xfrm>
            <a:off x="838200" y="1825625"/>
            <a:ext cx="5999018" cy="4351338"/>
          </a:xfrm>
        </p:spPr>
        <p:txBody>
          <a:bodyPr/>
          <a:lstStyle/>
          <a:p>
            <a:r>
              <a:rPr lang="en-US" b="1" u="sng" dirty="0"/>
              <a:t>Essentiality</a:t>
            </a:r>
          </a:p>
          <a:p>
            <a:pPr lvl="1"/>
            <a:r>
              <a:rPr lang="en-US" dirty="0"/>
              <a:t>What can we make?  what must we ingest?</a:t>
            </a:r>
          </a:p>
          <a:p>
            <a:r>
              <a:rPr lang="en-US" b="1" u="sng" dirty="0"/>
              <a:t>Energy</a:t>
            </a:r>
            <a:r>
              <a:rPr lang="en-US" dirty="0"/>
              <a:t> from macronutrients</a:t>
            </a:r>
          </a:p>
          <a:p>
            <a:r>
              <a:rPr lang="en-US" b="1" u="sng" dirty="0"/>
              <a:t>Efficiency</a:t>
            </a:r>
            <a:r>
              <a:rPr lang="en-US" dirty="0"/>
              <a:t> of digestion and metabolism</a:t>
            </a:r>
          </a:p>
        </p:txBody>
      </p:sp>
      <p:pic>
        <p:nvPicPr>
          <p:cNvPr id="4" name="Picture 3">
            <a:extLst>
              <a:ext uri="{FF2B5EF4-FFF2-40B4-BE49-F238E27FC236}">
                <a16:creationId xmlns:a16="http://schemas.microsoft.com/office/drawing/2014/main" id="{F9BD92AA-4233-F64D-8EB6-6E8354F8F935}"/>
              </a:ext>
            </a:extLst>
          </p:cNvPr>
          <p:cNvPicPr>
            <a:picLocks noChangeAspect="1"/>
          </p:cNvPicPr>
          <p:nvPr/>
        </p:nvPicPr>
        <p:blipFill>
          <a:blip r:embed="rId2"/>
          <a:stretch>
            <a:fillRect/>
          </a:stretch>
        </p:blipFill>
        <p:spPr>
          <a:xfrm>
            <a:off x="8034337" y="1375719"/>
            <a:ext cx="2971543" cy="4901514"/>
          </a:xfrm>
          <a:prstGeom prst="rect">
            <a:avLst/>
          </a:prstGeom>
        </p:spPr>
      </p:pic>
    </p:spTree>
    <p:extLst>
      <p:ext uri="{BB962C8B-B14F-4D97-AF65-F5344CB8AC3E}">
        <p14:creationId xmlns:p14="http://schemas.microsoft.com/office/powerpoint/2010/main" val="2948187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relationship between intake and expenditure?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51369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 between activity and intake</a:t>
            </a:r>
          </a:p>
        </p:txBody>
      </p:sp>
      <p:pic>
        <p:nvPicPr>
          <p:cNvPr id="7" name="Picture 6"/>
          <p:cNvPicPr>
            <a:picLocks noChangeAspect="1"/>
          </p:cNvPicPr>
          <p:nvPr/>
        </p:nvPicPr>
        <p:blipFill>
          <a:blip r:embed="rId2"/>
          <a:stretch>
            <a:fillRect/>
          </a:stretch>
        </p:blipFill>
        <p:spPr>
          <a:xfrm>
            <a:off x="1487487" y="1319212"/>
            <a:ext cx="8585200" cy="3637979"/>
          </a:xfrm>
          <a:prstGeom prst="rect">
            <a:avLst/>
          </a:prstGeom>
        </p:spPr>
      </p:pic>
      <p:sp>
        <p:nvSpPr>
          <p:cNvPr id="8" name="TextBox 7"/>
          <p:cNvSpPr txBox="1"/>
          <p:nvPr/>
        </p:nvSpPr>
        <p:spPr>
          <a:xfrm>
            <a:off x="3328987" y="5157788"/>
            <a:ext cx="1204369" cy="369332"/>
          </a:xfrm>
          <a:prstGeom prst="rect">
            <a:avLst/>
          </a:prstGeom>
          <a:noFill/>
        </p:spPr>
        <p:txBody>
          <a:bodyPr wrap="none" rtlCol="0">
            <a:spAutoFit/>
          </a:bodyPr>
          <a:lstStyle/>
          <a:p>
            <a:r>
              <a:rPr lang="en-US" dirty="0"/>
              <a:t>Over a Day</a:t>
            </a:r>
          </a:p>
        </p:txBody>
      </p:sp>
      <p:sp>
        <p:nvSpPr>
          <p:cNvPr id="9" name="TextBox 8"/>
          <p:cNvSpPr txBox="1"/>
          <p:nvPr/>
        </p:nvSpPr>
        <p:spPr>
          <a:xfrm>
            <a:off x="7429500" y="5186363"/>
            <a:ext cx="1586525" cy="369332"/>
          </a:xfrm>
          <a:prstGeom prst="rect">
            <a:avLst/>
          </a:prstGeom>
          <a:noFill/>
        </p:spPr>
        <p:txBody>
          <a:bodyPr wrap="none" rtlCol="0">
            <a:spAutoFit/>
          </a:bodyPr>
          <a:lstStyle/>
          <a:p>
            <a:r>
              <a:rPr lang="en-US" dirty="0"/>
              <a:t>Over the Week</a:t>
            </a:r>
          </a:p>
        </p:txBody>
      </p:sp>
      <p:sp>
        <p:nvSpPr>
          <p:cNvPr id="10" name="Rectangle 9"/>
          <p:cNvSpPr/>
          <p:nvPr/>
        </p:nvSpPr>
        <p:spPr>
          <a:xfrm>
            <a:off x="5780087" y="1319212"/>
            <a:ext cx="4606926" cy="441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43026" y="5756292"/>
            <a:ext cx="9840912" cy="923330"/>
          </a:xfrm>
          <a:prstGeom prst="rect">
            <a:avLst/>
          </a:prstGeom>
          <a:noFill/>
        </p:spPr>
        <p:txBody>
          <a:bodyPr wrap="square" rtlCol="0">
            <a:spAutoFit/>
          </a:bodyPr>
          <a:lstStyle/>
          <a:p>
            <a:r>
              <a:rPr lang="en-US" dirty="0" err="1"/>
              <a:t>Edholm</a:t>
            </a:r>
            <a:r>
              <a:rPr lang="en-US" dirty="0"/>
              <a:t> OG. Energy balance in man studies carried out by the Division of Human Physiology, National Institute for Medical Research. </a:t>
            </a:r>
            <a:r>
              <a:rPr lang="en-US" b="1" dirty="0"/>
              <a:t>J Hum </a:t>
            </a:r>
            <a:r>
              <a:rPr lang="en-US" b="1" dirty="0" err="1"/>
              <a:t>Nutr</a:t>
            </a:r>
            <a:r>
              <a:rPr lang="en-US" b="1" dirty="0"/>
              <a:t>. </a:t>
            </a:r>
            <a:r>
              <a:rPr lang="en-US" dirty="0"/>
              <a:t>1977; 31: 413–31. </a:t>
            </a:r>
          </a:p>
          <a:p>
            <a:endParaRPr lang="en-US" dirty="0"/>
          </a:p>
        </p:txBody>
      </p:sp>
    </p:spTree>
    <p:extLst>
      <p:ext uri="{BB962C8B-B14F-4D97-AF65-F5344CB8AC3E}">
        <p14:creationId xmlns:p14="http://schemas.microsoft.com/office/powerpoint/2010/main" val="15194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C2006-0B55-F943-8B64-4770987DF5B2}"/>
              </a:ext>
            </a:extLst>
          </p:cNvPr>
          <p:cNvSpPr>
            <a:spLocks noGrp="1"/>
          </p:cNvSpPr>
          <p:nvPr>
            <p:ph type="title"/>
          </p:nvPr>
        </p:nvSpPr>
        <p:spPr/>
        <p:txBody>
          <a:bodyPr/>
          <a:lstStyle/>
          <a:p>
            <a:r>
              <a:rPr lang="en-US" dirty="0"/>
              <a:t>Back to the Biggest Loser Cohort </a:t>
            </a:r>
          </a:p>
        </p:txBody>
      </p:sp>
      <p:pic>
        <p:nvPicPr>
          <p:cNvPr id="6" name="Picture 5">
            <a:extLst>
              <a:ext uri="{FF2B5EF4-FFF2-40B4-BE49-F238E27FC236}">
                <a16:creationId xmlns:a16="http://schemas.microsoft.com/office/drawing/2014/main" id="{4A2D5144-8340-1044-AF23-11760D21F2BA}"/>
              </a:ext>
            </a:extLst>
          </p:cNvPr>
          <p:cNvPicPr>
            <a:picLocks noChangeAspect="1"/>
          </p:cNvPicPr>
          <p:nvPr/>
        </p:nvPicPr>
        <p:blipFill>
          <a:blip r:embed="rId2"/>
          <a:stretch>
            <a:fillRect/>
          </a:stretch>
        </p:blipFill>
        <p:spPr>
          <a:xfrm>
            <a:off x="476738" y="1690689"/>
            <a:ext cx="5128311" cy="3918804"/>
          </a:xfrm>
          <a:prstGeom prst="rect">
            <a:avLst/>
          </a:prstGeom>
        </p:spPr>
      </p:pic>
      <p:sp>
        <p:nvSpPr>
          <p:cNvPr id="7" name="TextBox 6">
            <a:extLst>
              <a:ext uri="{FF2B5EF4-FFF2-40B4-BE49-F238E27FC236}">
                <a16:creationId xmlns:a16="http://schemas.microsoft.com/office/drawing/2014/main" id="{4DA9A4F5-F207-3B4F-975C-6E7905725143}"/>
              </a:ext>
            </a:extLst>
          </p:cNvPr>
          <p:cNvSpPr txBox="1"/>
          <p:nvPr/>
        </p:nvSpPr>
        <p:spPr>
          <a:xfrm>
            <a:off x="615462" y="5609493"/>
            <a:ext cx="10738338" cy="923330"/>
          </a:xfrm>
          <a:prstGeom prst="rect">
            <a:avLst/>
          </a:prstGeom>
          <a:noFill/>
        </p:spPr>
        <p:txBody>
          <a:bodyPr wrap="square" rtlCol="0">
            <a:spAutoFit/>
          </a:bodyPr>
          <a:lstStyle/>
          <a:p>
            <a:r>
              <a:rPr lang="en-US" dirty="0"/>
              <a:t>Kerns, J. C. </a:t>
            </a:r>
            <a:r>
              <a:rPr lang="en-US" i="1" dirty="0"/>
              <a:t>et al.</a:t>
            </a:r>
            <a:r>
              <a:rPr lang="en-US" dirty="0"/>
              <a:t> Increased Physical Activity Associated with Less Weight Regain Six Years After “The Biggest Loser” Competition. </a:t>
            </a:r>
            <a:r>
              <a:rPr lang="en-US" i="1" dirty="0"/>
              <a:t>Obesity</a:t>
            </a:r>
            <a:r>
              <a:rPr lang="en-US" dirty="0"/>
              <a:t> </a:t>
            </a:r>
            <a:r>
              <a:rPr lang="en-US" b="1" dirty="0"/>
              <a:t>25,</a:t>
            </a:r>
            <a:r>
              <a:rPr lang="en-US" dirty="0"/>
              <a:t> 1838–1843 (2017).</a:t>
            </a:r>
          </a:p>
          <a:p>
            <a:endParaRPr lang="en-US" dirty="0"/>
          </a:p>
        </p:txBody>
      </p:sp>
      <p:pic>
        <p:nvPicPr>
          <p:cNvPr id="8" name="Picture 7">
            <a:extLst>
              <a:ext uri="{FF2B5EF4-FFF2-40B4-BE49-F238E27FC236}">
                <a16:creationId xmlns:a16="http://schemas.microsoft.com/office/drawing/2014/main" id="{B36FC3D5-92FB-0741-A905-3D3BF3BB7403}"/>
              </a:ext>
            </a:extLst>
          </p:cNvPr>
          <p:cNvPicPr>
            <a:picLocks noChangeAspect="1"/>
          </p:cNvPicPr>
          <p:nvPr/>
        </p:nvPicPr>
        <p:blipFill>
          <a:blip r:embed="rId3"/>
          <a:stretch>
            <a:fillRect/>
          </a:stretch>
        </p:blipFill>
        <p:spPr>
          <a:xfrm>
            <a:off x="5966511" y="1690688"/>
            <a:ext cx="5262953" cy="3555417"/>
          </a:xfrm>
          <a:prstGeom prst="rect">
            <a:avLst/>
          </a:prstGeom>
        </p:spPr>
      </p:pic>
    </p:spTree>
    <p:extLst>
      <p:ext uri="{BB962C8B-B14F-4D97-AF65-F5344CB8AC3E}">
        <p14:creationId xmlns:p14="http://schemas.microsoft.com/office/powerpoint/2010/main" val="3335129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5B2F-1E19-524D-B6D3-579E766EC58F}"/>
              </a:ext>
            </a:extLst>
          </p:cNvPr>
          <p:cNvSpPr>
            <a:spLocks noGrp="1"/>
          </p:cNvSpPr>
          <p:nvPr>
            <p:ph type="title"/>
          </p:nvPr>
        </p:nvSpPr>
        <p:spPr/>
        <p:txBody>
          <a:bodyPr/>
          <a:lstStyle/>
          <a:p>
            <a:r>
              <a:rPr lang="en-US" dirty="0"/>
              <a:t>Why are activity levels the most predictive of sustained weight loss post diet?</a:t>
            </a:r>
          </a:p>
        </p:txBody>
      </p:sp>
      <p:sp>
        <p:nvSpPr>
          <p:cNvPr id="4" name="Text Placeholder 3">
            <a:extLst>
              <a:ext uri="{FF2B5EF4-FFF2-40B4-BE49-F238E27FC236}">
                <a16:creationId xmlns:a16="http://schemas.microsoft.com/office/drawing/2014/main" id="{75E55017-4A87-1E4D-8E0D-B0EFD059C7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107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p>
        </p:txBody>
      </p:sp>
    </p:spTree>
    <p:extLst>
      <p:ext uri="{BB962C8B-B14F-4D97-AF65-F5344CB8AC3E}">
        <p14:creationId xmlns:p14="http://schemas.microsoft.com/office/powerpoint/2010/main" val="1460335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34541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95B8-D3F3-944E-AD27-787283A61CCB}"/>
              </a:ext>
            </a:extLst>
          </p:cNvPr>
          <p:cNvSpPr>
            <a:spLocks noGrp="1"/>
          </p:cNvSpPr>
          <p:nvPr>
            <p:ph type="title"/>
          </p:nvPr>
        </p:nvSpPr>
        <p:spPr/>
        <p:txBody>
          <a:bodyPr/>
          <a:lstStyle/>
          <a:p>
            <a:r>
              <a:rPr lang="en-US" dirty="0"/>
              <a:t>Concept Map</a:t>
            </a:r>
          </a:p>
        </p:txBody>
      </p:sp>
      <p:pic>
        <p:nvPicPr>
          <p:cNvPr id="3" name="Picture 2">
            <a:extLst>
              <a:ext uri="{FF2B5EF4-FFF2-40B4-BE49-F238E27FC236}">
                <a16:creationId xmlns:a16="http://schemas.microsoft.com/office/drawing/2014/main" id="{0C2719C0-7DC1-B24B-93C2-0C6A32FACCAF}"/>
              </a:ext>
            </a:extLst>
          </p:cNvPr>
          <p:cNvPicPr>
            <a:picLocks noChangeAspect="1"/>
          </p:cNvPicPr>
          <p:nvPr/>
        </p:nvPicPr>
        <p:blipFill>
          <a:blip r:embed="rId2"/>
          <a:stretch>
            <a:fillRect/>
          </a:stretch>
        </p:blipFill>
        <p:spPr>
          <a:xfrm>
            <a:off x="3397250" y="2059039"/>
            <a:ext cx="5397500" cy="3860800"/>
          </a:xfrm>
          <a:prstGeom prst="rect">
            <a:avLst/>
          </a:prstGeom>
        </p:spPr>
      </p:pic>
    </p:spTree>
    <p:extLst>
      <p:ext uri="{BB962C8B-B14F-4D97-AF65-F5344CB8AC3E}">
        <p14:creationId xmlns:p14="http://schemas.microsoft.com/office/powerpoint/2010/main" val="3576981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7A11-06CD-A24F-B33D-CBBE6519B5B4}"/>
              </a:ext>
            </a:extLst>
          </p:cNvPr>
          <p:cNvSpPr>
            <a:spLocks noGrp="1"/>
          </p:cNvSpPr>
          <p:nvPr>
            <p:ph type="title"/>
          </p:nvPr>
        </p:nvSpPr>
        <p:spPr/>
        <p:txBody>
          <a:bodyPr/>
          <a:lstStyle/>
          <a:p>
            <a:r>
              <a:rPr lang="en-US" dirty="0"/>
              <a:t>Terms for your concept map</a:t>
            </a:r>
          </a:p>
        </p:txBody>
      </p:sp>
      <p:sp>
        <p:nvSpPr>
          <p:cNvPr id="3" name="Content Placeholder 2">
            <a:extLst>
              <a:ext uri="{FF2B5EF4-FFF2-40B4-BE49-F238E27FC236}">
                <a16:creationId xmlns:a16="http://schemas.microsoft.com/office/drawing/2014/main" id="{710BB580-BA0B-4B4B-B464-0E2326A5F9AD}"/>
              </a:ext>
            </a:extLst>
          </p:cNvPr>
          <p:cNvSpPr>
            <a:spLocks noGrp="1"/>
          </p:cNvSpPr>
          <p:nvPr>
            <p:ph sz="half" idx="1"/>
          </p:nvPr>
        </p:nvSpPr>
        <p:spPr/>
        <p:txBody>
          <a:bodyPr>
            <a:normAutofit fontScale="92500" lnSpcReduction="20000"/>
          </a:bodyPr>
          <a:lstStyle/>
          <a:p>
            <a:r>
              <a:rPr lang="en-US" dirty="0"/>
              <a:t>Energy Intake</a:t>
            </a:r>
          </a:p>
          <a:p>
            <a:r>
              <a:rPr lang="en-US" dirty="0"/>
              <a:t>Energy Expenditure</a:t>
            </a:r>
          </a:p>
          <a:p>
            <a:r>
              <a:rPr lang="en-US" dirty="0"/>
              <a:t>Sensing Fullness</a:t>
            </a:r>
          </a:p>
          <a:p>
            <a:r>
              <a:rPr lang="en-US" dirty="0"/>
              <a:t>Appetite</a:t>
            </a:r>
          </a:p>
          <a:p>
            <a:r>
              <a:rPr lang="en-US" dirty="0"/>
              <a:t>Energy Excretion</a:t>
            </a:r>
          </a:p>
          <a:p>
            <a:r>
              <a:rPr lang="en-US" dirty="0"/>
              <a:t>Atwater Factor</a:t>
            </a:r>
          </a:p>
          <a:p>
            <a:r>
              <a:rPr lang="en-US" dirty="0"/>
              <a:t>Basal Metabolic Rate</a:t>
            </a:r>
          </a:p>
          <a:p>
            <a:r>
              <a:rPr lang="en-US" dirty="0"/>
              <a:t>Thermic Effect of Food</a:t>
            </a:r>
          </a:p>
          <a:p>
            <a:r>
              <a:rPr lang="en-US" dirty="0"/>
              <a:t>Exercise Activity Thermogenesis</a:t>
            </a:r>
          </a:p>
          <a:p>
            <a:r>
              <a:rPr lang="en-US" dirty="0"/>
              <a:t>Ghrelin</a:t>
            </a:r>
          </a:p>
        </p:txBody>
      </p:sp>
      <p:sp>
        <p:nvSpPr>
          <p:cNvPr id="4" name="Content Placeholder 3">
            <a:extLst>
              <a:ext uri="{FF2B5EF4-FFF2-40B4-BE49-F238E27FC236}">
                <a16:creationId xmlns:a16="http://schemas.microsoft.com/office/drawing/2014/main" id="{9F1E662A-EA3D-B246-8A81-8474A2540A41}"/>
              </a:ext>
            </a:extLst>
          </p:cNvPr>
          <p:cNvSpPr>
            <a:spLocks noGrp="1"/>
          </p:cNvSpPr>
          <p:nvPr>
            <p:ph sz="half" idx="2"/>
          </p:nvPr>
        </p:nvSpPr>
        <p:spPr/>
        <p:txBody>
          <a:bodyPr>
            <a:normAutofit fontScale="92500" lnSpcReduction="20000"/>
          </a:bodyPr>
          <a:lstStyle/>
          <a:p>
            <a:r>
              <a:rPr lang="en-US" dirty="0"/>
              <a:t>Energy Balance</a:t>
            </a:r>
          </a:p>
          <a:p>
            <a:r>
              <a:rPr lang="en-US" dirty="0"/>
              <a:t>Weight Gain</a:t>
            </a:r>
          </a:p>
          <a:p>
            <a:r>
              <a:rPr lang="en-US" dirty="0"/>
              <a:t>Weight Loss</a:t>
            </a:r>
          </a:p>
          <a:p>
            <a:r>
              <a:rPr lang="en-US" dirty="0"/>
              <a:t>FFQ</a:t>
            </a:r>
          </a:p>
          <a:p>
            <a:r>
              <a:rPr lang="en-US" dirty="0"/>
              <a:t>Diet Recalls</a:t>
            </a:r>
          </a:p>
          <a:p>
            <a:r>
              <a:rPr lang="en-US" dirty="0"/>
              <a:t>Fecal Energy Content</a:t>
            </a:r>
          </a:p>
          <a:p>
            <a:r>
              <a:rPr lang="en-US" dirty="0"/>
              <a:t>Gut Nutrient Sensing</a:t>
            </a:r>
          </a:p>
          <a:p>
            <a:r>
              <a:rPr lang="en-US" dirty="0"/>
              <a:t>Calories in Food</a:t>
            </a:r>
          </a:p>
          <a:p>
            <a:r>
              <a:rPr lang="en-US" dirty="0"/>
              <a:t>Energy Ingested</a:t>
            </a:r>
          </a:p>
          <a:p>
            <a:r>
              <a:rPr lang="en-US" dirty="0"/>
              <a:t>Drive to eat</a:t>
            </a:r>
          </a:p>
          <a:p>
            <a:endParaRPr lang="en-US" dirty="0"/>
          </a:p>
          <a:p>
            <a:endParaRPr lang="en-US" dirty="0"/>
          </a:p>
        </p:txBody>
      </p:sp>
    </p:spTree>
    <p:extLst>
      <p:ext uri="{BB962C8B-B14F-4D97-AF65-F5344CB8AC3E}">
        <p14:creationId xmlns:p14="http://schemas.microsoft.com/office/powerpoint/2010/main" val="381628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Energy Intake</a:t>
            </a:r>
          </a:p>
        </p:txBody>
      </p:sp>
      <p:sp>
        <p:nvSpPr>
          <p:cNvPr id="3" name="Content Placeholder 2"/>
          <p:cNvSpPr>
            <a:spLocks noGrp="1"/>
          </p:cNvSpPr>
          <p:nvPr>
            <p:ph idx="1"/>
          </p:nvPr>
        </p:nvSpPr>
        <p:spPr/>
        <p:txBody>
          <a:bodyPr/>
          <a:lstStyle/>
          <a:p>
            <a:r>
              <a:rPr lang="en-US" dirty="0"/>
              <a:t>Several methods of assessing energy intake</a:t>
            </a:r>
          </a:p>
          <a:p>
            <a:pPr lvl="1"/>
            <a:r>
              <a:rPr lang="en-US" dirty="0"/>
              <a:t>Observational</a:t>
            </a:r>
          </a:p>
          <a:p>
            <a:pPr lvl="1"/>
            <a:r>
              <a:rPr lang="en-US" dirty="0"/>
              <a:t>Diet Recall Surveys</a:t>
            </a:r>
          </a:p>
          <a:p>
            <a:pPr lvl="1"/>
            <a:r>
              <a:rPr lang="en-US" dirty="0"/>
              <a:t>Food Frequency Questionnaires</a:t>
            </a:r>
          </a:p>
          <a:p>
            <a:r>
              <a:rPr lang="en-US" dirty="0"/>
              <a:t>More about diet recalls in an optional assignment</a:t>
            </a:r>
          </a:p>
        </p:txBody>
      </p:sp>
      <p:pic>
        <p:nvPicPr>
          <p:cNvPr id="5" name="Picture 4"/>
          <p:cNvPicPr>
            <a:picLocks noChangeAspect="1"/>
          </p:cNvPicPr>
          <p:nvPr/>
        </p:nvPicPr>
        <p:blipFill>
          <a:blip r:embed="rId3"/>
          <a:stretch>
            <a:fillRect/>
          </a:stretch>
        </p:blipFill>
        <p:spPr>
          <a:xfrm>
            <a:off x="2184181" y="4001294"/>
            <a:ext cx="7823637" cy="927635"/>
          </a:xfrm>
          <a:prstGeom prst="rect">
            <a:avLst/>
          </a:prstGeom>
        </p:spPr>
      </p:pic>
      <p:pic>
        <p:nvPicPr>
          <p:cNvPr id="6" name="Picture 5">
            <a:extLst>
              <a:ext uri="{FF2B5EF4-FFF2-40B4-BE49-F238E27FC236}">
                <a16:creationId xmlns:a16="http://schemas.microsoft.com/office/drawing/2014/main" id="{6020B5C9-6ACD-B340-A8B8-43E9527C3873}"/>
              </a:ext>
            </a:extLst>
          </p:cNvPr>
          <p:cNvPicPr>
            <a:picLocks noChangeAspect="1"/>
          </p:cNvPicPr>
          <p:nvPr/>
        </p:nvPicPr>
        <p:blipFill>
          <a:blip r:embed="rId4"/>
          <a:stretch>
            <a:fillRect/>
          </a:stretch>
        </p:blipFill>
        <p:spPr>
          <a:xfrm>
            <a:off x="2890683" y="5324884"/>
            <a:ext cx="6208004" cy="852079"/>
          </a:xfrm>
          <a:prstGeom prst="rect">
            <a:avLst/>
          </a:prstGeom>
        </p:spPr>
      </p:pic>
    </p:spTree>
    <p:extLst>
      <p:ext uri="{BB962C8B-B14F-4D97-AF65-F5344CB8AC3E}">
        <p14:creationId xmlns:p14="http://schemas.microsoft.com/office/powerpoint/2010/main" val="5362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start and stop eating?</a:t>
            </a:r>
          </a:p>
        </p:txBody>
      </p:sp>
      <p:sp>
        <p:nvSpPr>
          <p:cNvPr id="4" name="Text Placeholder 3"/>
          <p:cNvSpPr>
            <a:spLocks noGrp="1"/>
          </p:cNvSpPr>
          <p:nvPr>
            <p:ph type="body" idx="1"/>
          </p:nvPr>
        </p:nvSpPr>
        <p:spPr/>
        <p:txBody>
          <a:bodyPr/>
          <a:lstStyle/>
          <a:p>
            <a:r>
              <a:rPr lang="en-US" dirty="0"/>
              <a:t>Why do we eat</a:t>
            </a:r>
          </a:p>
        </p:txBody>
      </p:sp>
      <p:sp>
        <p:nvSpPr>
          <p:cNvPr id="3" name="Content Placeholder 2"/>
          <p:cNvSpPr>
            <a:spLocks noGrp="1"/>
          </p:cNvSpPr>
          <p:nvPr>
            <p:ph sz="half" idx="2"/>
          </p:nvPr>
        </p:nvSpPr>
        <p:spPr/>
        <p:txBody>
          <a:bodyPr/>
          <a:lstStyle/>
          <a:p>
            <a:r>
              <a:rPr lang="en-US" dirty="0"/>
              <a:t>Drive for food</a:t>
            </a:r>
          </a:p>
          <a:p>
            <a:r>
              <a:rPr lang="en-US" dirty="0"/>
              <a:t>Low blood glucose</a:t>
            </a:r>
          </a:p>
          <a:p>
            <a:r>
              <a:rPr lang="en-US" dirty="0"/>
              <a:t>Stress</a:t>
            </a:r>
          </a:p>
        </p:txBody>
      </p:sp>
      <p:sp>
        <p:nvSpPr>
          <p:cNvPr id="5" name="Text Placeholder 4"/>
          <p:cNvSpPr>
            <a:spLocks noGrp="1"/>
          </p:cNvSpPr>
          <p:nvPr>
            <p:ph type="body" sz="quarter" idx="3"/>
          </p:nvPr>
        </p:nvSpPr>
        <p:spPr/>
        <p:txBody>
          <a:bodyPr/>
          <a:lstStyle/>
          <a:p>
            <a:r>
              <a:rPr lang="en-US" dirty="0"/>
              <a:t>Why do we stop eating</a:t>
            </a:r>
          </a:p>
        </p:txBody>
      </p:sp>
      <p:sp>
        <p:nvSpPr>
          <p:cNvPr id="6" name="Content Placeholder 5"/>
          <p:cNvSpPr>
            <a:spLocks noGrp="1"/>
          </p:cNvSpPr>
          <p:nvPr>
            <p:ph sz="quarter" idx="4"/>
          </p:nvPr>
        </p:nvSpPr>
        <p:spPr/>
        <p:txBody>
          <a:bodyPr/>
          <a:lstStyle/>
          <a:p>
            <a:r>
              <a:rPr lang="en-US" dirty="0"/>
              <a:t>Stomach is full and full of nutrients</a:t>
            </a:r>
          </a:p>
          <a:p>
            <a:pPr lvl="1"/>
            <a:r>
              <a:rPr lang="en-US" dirty="0"/>
              <a:t>Changes in gut-derived hormones</a:t>
            </a:r>
          </a:p>
          <a:p>
            <a:pPr lvl="1"/>
            <a:r>
              <a:rPr lang="en-US" dirty="0"/>
              <a:t>Vagal signaling</a:t>
            </a:r>
          </a:p>
          <a:p>
            <a:r>
              <a:rPr lang="en-US" dirty="0"/>
              <a:t>Rise in insulin and glucose</a:t>
            </a:r>
          </a:p>
          <a:p>
            <a:r>
              <a:rPr lang="en-US" dirty="0"/>
              <a:t>~20 minute lag between eating and feeling full</a:t>
            </a:r>
          </a:p>
          <a:p>
            <a:endParaRPr lang="en-US" dirty="0"/>
          </a:p>
        </p:txBody>
      </p:sp>
    </p:spTree>
    <p:extLst>
      <p:ext uri="{BB962C8B-B14F-4D97-AF65-F5344CB8AC3E}">
        <p14:creationId xmlns:p14="http://schemas.microsoft.com/office/powerpoint/2010/main" val="16293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linds(horizontal)">
                                      <p:cBhvr>
                                        <p:cTn id="10" dur="500"/>
                                        <p:tgtEl>
                                          <p:spTgt spid="6">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blinds(horizontal)">
                                      <p:cBhvr>
                                        <p:cTn id="13" dur="500"/>
                                        <p:tgtEl>
                                          <p:spTgt spid="6">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blinds(horizontal)">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linds(horizontal)">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blinds(horizontal)">
                                      <p:cBhvr>
                                        <p:cTn id="2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2493</TotalTime>
  <Words>1754</Words>
  <Application>Microsoft Macintosh PowerPoint</Application>
  <PresentationFormat>Widescreen</PresentationFormat>
  <Paragraphs>265</Paragraphs>
  <Slides>44</Slides>
  <Notes>15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Graded Quiz Question #1</vt:lpstr>
      <vt:lpstr>Graded Quiz Question #2</vt:lpstr>
      <vt:lpstr>Graded Quiz Question #3</vt:lpstr>
      <vt:lpstr>Essentiality, Energy and Efficiency</vt:lpstr>
      <vt:lpstr>Energy Balance and Obesity</vt:lpstr>
      <vt:lpstr>Concept Map</vt:lpstr>
      <vt:lpstr>Terms for your concept map</vt:lpstr>
      <vt:lpstr>Assessing Energy Intake</vt:lpstr>
      <vt:lpstr>Why do we start and stop eating?</vt:lpstr>
      <vt:lpstr>The Central Role of The Hypothalamus</vt:lpstr>
      <vt:lpstr>The Central Controller of Appetit is a Circuit in the Hypothalamus (NPY/POMC neurons)</vt:lpstr>
      <vt:lpstr>Stress</vt:lpstr>
      <vt:lpstr>Timed feeding cues</vt:lpstr>
      <vt:lpstr>Why do we stop eating?</vt:lpstr>
      <vt:lpstr>Hormonal Control of Appetite</vt:lpstr>
      <vt:lpstr>Vagal Nerve Signaling</vt:lpstr>
      <vt:lpstr>Metabolic Signals</vt:lpstr>
      <vt:lpstr>Summary of gut signals</vt:lpstr>
      <vt:lpstr>Mindful Eating Thought Experiment</vt:lpstr>
      <vt:lpstr>Other functions of GI hormones</vt:lpstr>
      <vt:lpstr>Endocrine Regulation of GI Function</vt:lpstr>
      <vt:lpstr>Summary of Enteroendocrine Hormones</vt:lpstr>
      <vt:lpstr>Interested in, or need a refresher in anatomy?</vt:lpstr>
      <vt:lpstr>Energy Expenditure</vt:lpstr>
      <vt:lpstr>Parts of the Metabolic Rate</vt:lpstr>
      <vt:lpstr>Energy Expenditure and Metabolism</vt:lpstr>
      <vt:lpstr>Major Determinants of Resting Energy Expenditure</vt:lpstr>
      <vt:lpstr>Using Energy Balance Concepts</vt:lpstr>
      <vt:lpstr>Deriving 500 Calorie “Rule”</vt:lpstr>
      <vt:lpstr>This does not work, why?</vt:lpstr>
      <vt:lpstr>Over/underfeeding and metabolic rates</vt:lpstr>
      <vt:lpstr>The Biggest Loser Follow-Up Study</vt:lpstr>
      <vt:lpstr>A dynamic model of weight loss</vt:lpstr>
      <vt:lpstr>Public Policy and Caloric Elasticity</vt:lpstr>
      <vt:lpstr>How is appetite modified by weight loss?</vt:lpstr>
      <vt:lpstr>How does weight loss affect appetite hormones</vt:lpstr>
      <vt:lpstr>What would this do to hunger</vt:lpstr>
      <vt:lpstr>How does weight loss affect hunger?</vt:lpstr>
      <vt:lpstr>Implications for Treatment</vt:lpstr>
      <vt:lpstr>What is the relationship between intake and expenditure?</vt:lpstr>
      <vt:lpstr>Relationship between activity and intake</vt:lpstr>
      <vt:lpstr>Back to the Biggest Loser Cohort </vt:lpstr>
      <vt:lpstr>Why are activity levels the most predictive of sustained weight loss post diet?</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106</cp:revision>
  <cp:lastPrinted>2016-09-13T18:00:56Z</cp:lastPrinted>
  <dcterms:created xsi:type="dcterms:W3CDTF">2016-09-05T11:19:01Z</dcterms:created>
  <dcterms:modified xsi:type="dcterms:W3CDTF">2018-09-09T13:08:01Z</dcterms:modified>
</cp:coreProperties>
</file>